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7"/>
  </p:notesMasterIdLst>
  <p:sldIdLst>
    <p:sldId id="256" r:id="rId2"/>
    <p:sldId id="305" r:id="rId3"/>
    <p:sldId id="306" r:id="rId4"/>
    <p:sldId id="307" r:id="rId5"/>
    <p:sldId id="314" r:id="rId6"/>
    <p:sldId id="315" r:id="rId7"/>
    <p:sldId id="308" r:id="rId8"/>
    <p:sldId id="309" r:id="rId9"/>
    <p:sldId id="310" r:id="rId10"/>
    <p:sldId id="311" r:id="rId11"/>
    <p:sldId id="312" r:id="rId12"/>
    <p:sldId id="313" r:id="rId13"/>
    <p:sldId id="316" r:id="rId14"/>
    <p:sldId id="317" r:id="rId15"/>
    <p:sldId id="318" r:id="rId16"/>
    <p:sldId id="319" r:id="rId17"/>
    <p:sldId id="320" r:id="rId18"/>
    <p:sldId id="321" r:id="rId19"/>
    <p:sldId id="322" r:id="rId20"/>
    <p:sldId id="323" r:id="rId21"/>
    <p:sldId id="324" r:id="rId22"/>
    <p:sldId id="325" r:id="rId23"/>
    <p:sldId id="326" r:id="rId24"/>
    <p:sldId id="327" r:id="rId25"/>
    <p:sldId id="328" r:id="rId26"/>
    <p:sldId id="329" r:id="rId27"/>
    <p:sldId id="331" r:id="rId28"/>
    <p:sldId id="332" r:id="rId29"/>
    <p:sldId id="333" r:id="rId30"/>
    <p:sldId id="334" r:id="rId31"/>
    <p:sldId id="335" r:id="rId32"/>
    <p:sldId id="336" r:id="rId33"/>
    <p:sldId id="337" r:id="rId34"/>
    <p:sldId id="338" r:id="rId35"/>
    <p:sldId id="339" r:id="rId36"/>
    <p:sldId id="344" r:id="rId37"/>
    <p:sldId id="346" r:id="rId38"/>
    <p:sldId id="345" r:id="rId39"/>
    <p:sldId id="343" r:id="rId40"/>
    <p:sldId id="347" r:id="rId41"/>
    <p:sldId id="348" r:id="rId42"/>
    <p:sldId id="349" r:id="rId43"/>
    <p:sldId id="350" r:id="rId44"/>
    <p:sldId id="351" r:id="rId45"/>
    <p:sldId id="352" r:id="rId46"/>
    <p:sldId id="353" r:id="rId47"/>
    <p:sldId id="369" r:id="rId48"/>
    <p:sldId id="354" r:id="rId49"/>
    <p:sldId id="355" r:id="rId50"/>
    <p:sldId id="356" r:id="rId51"/>
    <p:sldId id="357" r:id="rId52"/>
    <p:sldId id="358" r:id="rId53"/>
    <p:sldId id="359" r:id="rId54"/>
    <p:sldId id="360" r:id="rId55"/>
    <p:sldId id="361" r:id="rId56"/>
    <p:sldId id="362" r:id="rId57"/>
    <p:sldId id="363" r:id="rId58"/>
    <p:sldId id="364" r:id="rId59"/>
    <p:sldId id="365" r:id="rId60"/>
    <p:sldId id="367" r:id="rId61"/>
    <p:sldId id="368" r:id="rId62"/>
    <p:sldId id="370" r:id="rId63"/>
    <p:sldId id="371" r:id="rId64"/>
    <p:sldId id="373" r:id="rId65"/>
    <p:sldId id="374" r:id="rId66"/>
    <p:sldId id="375" r:id="rId67"/>
    <p:sldId id="377" r:id="rId68"/>
    <p:sldId id="378" r:id="rId69"/>
    <p:sldId id="379" r:id="rId70"/>
    <p:sldId id="380" r:id="rId71"/>
    <p:sldId id="381" r:id="rId72"/>
    <p:sldId id="382" r:id="rId73"/>
    <p:sldId id="384" r:id="rId74"/>
    <p:sldId id="385" r:id="rId75"/>
    <p:sldId id="386" r:id="rId76"/>
    <p:sldId id="387" r:id="rId77"/>
    <p:sldId id="388" r:id="rId78"/>
    <p:sldId id="389" r:id="rId79"/>
    <p:sldId id="390" r:id="rId80"/>
    <p:sldId id="400" r:id="rId81"/>
    <p:sldId id="392" r:id="rId82"/>
    <p:sldId id="396" r:id="rId83"/>
    <p:sldId id="397" r:id="rId84"/>
    <p:sldId id="401" r:id="rId85"/>
    <p:sldId id="399" r:id="rId86"/>
    <p:sldId id="402" r:id="rId87"/>
    <p:sldId id="403" r:id="rId88"/>
    <p:sldId id="404" r:id="rId89"/>
    <p:sldId id="405" r:id="rId90"/>
    <p:sldId id="410" r:id="rId91"/>
    <p:sldId id="406" r:id="rId92"/>
    <p:sldId id="407" r:id="rId93"/>
    <p:sldId id="408" r:id="rId94"/>
    <p:sldId id="409" r:id="rId95"/>
    <p:sldId id="300" r:id="rId96"/>
  </p:sldIdLst>
  <p:sldSz cx="9144000" cy="6858000" type="screen4x3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3" d="100"/>
          <a:sy n="73" d="100"/>
        </p:scale>
        <p:origin x="1738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viewProps" Target="viewProps.xml"/><Relationship Id="rId10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presProps" Target="presProps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2DEA66-CC84-410A-9BD7-5D25D918EA8F}" type="datetimeFigureOut">
              <a:rPr lang="en-US" smtClean="0"/>
              <a:t>2022-11-14</a:t>
            </a:fld>
            <a:endParaRPr lang="en-US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42EC28-AA92-4F1B-B121-4D2E84D436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767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Kép forrása: http://www.cambridgeincolour.com/tutorials/depth-of-field.htm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2BAB09-85F5-403E-B22A-714599C5CB8C}" type="slidenum">
              <a:rPr lang="hu-HU" smtClean="0"/>
              <a:t>92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2351490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/>
              <a:t>Alcím mintájának szerkesztése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CDE75-89FD-47D4-96B5-7D53BD2E92D4}" type="datetimeFigureOut">
              <a:rPr lang="hu-HU" smtClean="0"/>
              <a:pPr/>
              <a:t>2022. 11. 14.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01B6B-DBA4-45B4-AC3D-5BEE23A6DF66}" type="slidenum">
              <a:rPr lang="hu-HU" smtClean="0"/>
              <a:pPr/>
              <a:t>‹#›</a:t>
            </a:fld>
            <a:endParaRPr lang="hu-H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CDE75-89FD-47D4-96B5-7D53BD2E92D4}" type="datetimeFigureOut">
              <a:rPr lang="hu-HU" smtClean="0"/>
              <a:pPr/>
              <a:t>2022. 11. 14.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01B6B-DBA4-45B4-AC3D-5BEE23A6DF66}" type="slidenum">
              <a:rPr lang="hu-HU" smtClean="0"/>
              <a:pPr/>
              <a:t>‹#›</a:t>
            </a:fld>
            <a:endParaRPr lang="hu-H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CDE75-89FD-47D4-96B5-7D53BD2E92D4}" type="datetimeFigureOut">
              <a:rPr lang="hu-HU" smtClean="0"/>
              <a:pPr/>
              <a:t>2022. 11. 14.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01B6B-DBA4-45B4-AC3D-5BEE23A6DF66}" type="slidenum">
              <a:rPr lang="hu-HU" smtClean="0"/>
              <a:pPr/>
              <a:t>‹#›</a:t>
            </a:fld>
            <a:endParaRPr lang="hu-H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CDE75-89FD-47D4-96B5-7D53BD2E92D4}" type="datetimeFigureOut">
              <a:rPr lang="hu-HU" smtClean="0"/>
              <a:pPr/>
              <a:t>2022. 11. 14.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01B6B-DBA4-45B4-AC3D-5BEE23A6DF66}" type="slidenum">
              <a:rPr lang="hu-HU" smtClean="0"/>
              <a:pPr/>
              <a:t>‹#›</a:t>
            </a:fld>
            <a:endParaRPr lang="hu-H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CDE75-89FD-47D4-96B5-7D53BD2E92D4}" type="datetimeFigureOut">
              <a:rPr lang="hu-HU" smtClean="0"/>
              <a:pPr/>
              <a:t>2022. 11. 14.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01B6B-DBA4-45B4-AC3D-5BEE23A6DF66}" type="slidenum">
              <a:rPr lang="hu-HU" smtClean="0"/>
              <a:pPr/>
              <a:t>‹#›</a:t>
            </a:fld>
            <a:endParaRPr lang="hu-H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CDE75-89FD-47D4-96B5-7D53BD2E92D4}" type="datetimeFigureOut">
              <a:rPr lang="hu-HU" smtClean="0"/>
              <a:pPr/>
              <a:t>2022. 11. 14.</a:t>
            </a:fld>
            <a:endParaRPr lang="hu-HU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01B6B-DBA4-45B4-AC3D-5BEE23A6DF66}" type="slidenum">
              <a:rPr lang="hu-HU" smtClean="0"/>
              <a:pPr/>
              <a:t>‹#›</a:t>
            </a:fld>
            <a:endParaRPr lang="hu-H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Szöveg hely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7" name="Dátum hely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CDE75-89FD-47D4-96B5-7D53BD2E92D4}" type="datetimeFigureOut">
              <a:rPr lang="hu-HU" smtClean="0"/>
              <a:pPr/>
              <a:t>2022. 11. 14.</a:t>
            </a:fld>
            <a:endParaRPr lang="hu-HU"/>
          </a:p>
        </p:txBody>
      </p:sp>
      <p:sp>
        <p:nvSpPr>
          <p:cNvPr id="8" name="Élőláb hely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Dia számának hely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01B6B-DBA4-45B4-AC3D-5BEE23A6DF66}" type="slidenum">
              <a:rPr lang="hu-HU" smtClean="0"/>
              <a:pPr/>
              <a:t>‹#›</a:t>
            </a:fld>
            <a:endParaRPr lang="hu-H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Dátum hely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CDE75-89FD-47D4-96B5-7D53BD2E92D4}" type="datetimeFigureOut">
              <a:rPr lang="hu-HU" smtClean="0"/>
              <a:pPr/>
              <a:t>2022. 11. 14.</a:t>
            </a:fld>
            <a:endParaRPr lang="hu-HU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01B6B-DBA4-45B4-AC3D-5BEE23A6DF66}" type="slidenum">
              <a:rPr lang="hu-HU" smtClean="0"/>
              <a:pPr/>
              <a:t>‹#›</a:t>
            </a:fld>
            <a:endParaRPr lang="hu-H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CDE75-89FD-47D4-96B5-7D53BD2E92D4}" type="datetimeFigureOut">
              <a:rPr lang="hu-HU" smtClean="0"/>
              <a:pPr/>
              <a:t>2022. 11. 14.</a:t>
            </a:fld>
            <a:endParaRPr lang="hu-HU"/>
          </a:p>
        </p:txBody>
      </p:sp>
      <p:sp>
        <p:nvSpPr>
          <p:cNvPr id="3" name="Élőláb hely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01B6B-DBA4-45B4-AC3D-5BEE23A6DF66}" type="slidenum">
              <a:rPr lang="hu-HU" smtClean="0"/>
              <a:pPr/>
              <a:t>‹#›</a:t>
            </a:fld>
            <a:endParaRPr lang="hu-H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CDE75-89FD-47D4-96B5-7D53BD2E92D4}" type="datetimeFigureOut">
              <a:rPr lang="hu-HU" smtClean="0"/>
              <a:pPr/>
              <a:t>2022. 11. 14.</a:t>
            </a:fld>
            <a:endParaRPr lang="hu-HU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01B6B-DBA4-45B4-AC3D-5BEE23A6DF66}" type="slidenum">
              <a:rPr lang="hu-HU" smtClean="0"/>
              <a:pPr/>
              <a:t>‹#›</a:t>
            </a:fld>
            <a:endParaRPr lang="hu-H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Kép hely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CDE75-89FD-47D4-96B5-7D53BD2E92D4}" type="datetimeFigureOut">
              <a:rPr lang="hu-HU" smtClean="0"/>
              <a:pPr/>
              <a:t>2022. 11. 14.</a:t>
            </a:fld>
            <a:endParaRPr lang="hu-HU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01B6B-DBA4-45B4-AC3D-5BEE23A6DF66}" type="slidenum">
              <a:rPr lang="hu-HU" smtClean="0"/>
              <a:pPr/>
              <a:t>‹#›</a:t>
            </a:fld>
            <a:endParaRPr lang="hu-H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DCDE75-89FD-47D4-96B5-7D53BD2E92D4}" type="datetimeFigureOut">
              <a:rPr lang="hu-HU" smtClean="0"/>
              <a:pPr/>
              <a:t>2022. 11. 14.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01B6B-DBA4-45B4-AC3D-5BEE23A6DF66}" type="slidenum">
              <a:rPr lang="hu-HU" smtClean="0"/>
              <a:pPr/>
              <a:t>‹#›</a:t>
            </a:fld>
            <a:endParaRPr lang="hu-H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assetstore.unity.com/packages/essentials/asset-packs/standard-assets-32351" TargetMode="External"/><Relationship Id="rId2" Type="http://schemas.openxmlformats.org/officeDocument/2006/relationships/hyperlink" Target="https://github.com/Unity-Technologies/PostProcessing/tree/v2/PostProcessing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jpe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jpe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wmf"/><Relationship Id="rId3" Type="http://schemas.openxmlformats.org/officeDocument/2006/relationships/image" Target="../media/image86.wmf"/><Relationship Id="rId7" Type="http://schemas.openxmlformats.org/officeDocument/2006/relationships/oleObject" Target="../embeddings/oleObject3.bin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openxmlformats.org/officeDocument/2006/relationships/image" Target="../media/image87.wmf"/><Relationship Id="rId4" Type="http://schemas.openxmlformats.org/officeDocument/2006/relationships/oleObject" Target="../embeddings/oleObject2.bin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u-HU" dirty="0"/>
              <a:t>Post </a:t>
            </a:r>
            <a:r>
              <a:rPr lang="hu-HU" dirty="0" err="1"/>
              <a:t>Processing</a:t>
            </a:r>
            <a:r>
              <a:rPr lang="hu-HU" dirty="0"/>
              <a:t> Effektek</a:t>
            </a:r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hu-HU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u-HU" sz="1800" dirty="0"/>
              <a:t>2D </a:t>
            </a:r>
            <a:r>
              <a:rPr lang="hu-HU" sz="1800" dirty="0" err="1"/>
              <a:t>pipeline</a:t>
            </a:r>
            <a:r>
              <a:rPr lang="hu-HU" sz="1800" dirty="0"/>
              <a:t> a 3D </a:t>
            </a:r>
            <a:r>
              <a:rPr lang="hu-HU" sz="1800" dirty="0" err="1"/>
              <a:t>pipeline-ban</a:t>
            </a:r>
            <a:r>
              <a:rPr lang="hu-HU" sz="1800" dirty="0"/>
              <a:t> implementálva</a:t>
            </a:r>
          </a:p>
          <a:p>
            <a:r>
              <a:rPr lang="hu-HU" sz="1800" dirty="0"/>
              <a:t>Bemenet: teljes képernyőt lefedő négyszög, triviális (</a:t>
            </a:r>
            <a:r>
              <a:rPr lang="hu-HU" sz="1800" dirty="0" err="1"/>
              <a:t>pass-through</a:t>
            </a:r>
            <a:r>
              <a:rPr lang="hu-HU" sz="1800" dirty="0"/>
              <a:t>, identitás) </a:t>
            </a:r>
            <a:r>
              <a:rPr lang="hu-HU" sz="1800" dirty="0" err="1"/>
              <a:t>vertex</a:t>
            </a:r>
            <a:r>
              <a:rPr lang="hu-HU" sz="1800" dirty="0"/>
              <a:t> </a:t>
            </a:r>
            <a:r>
              <a:rPr lang="hu-HU" sz="1800" dirty="0" err="1"/>
              <a:t>shader</a:t>
            </a:r>
            <a:endParaRPr lang="en-US" sz="1800" dirty="0"/>
          </a:p>
          <a:p>
            <a:r>
              <a:rPr lang="hu-HU" sz="1800" dirty="0"/>
              <a:t>Képfeldolgozás a </a:t>
            </a:r>
            <a:r>
              <a:rPr lang="hu-HU" sz="1800" dirty="0" err="1"/>
              <a:t>fragmens</a:t>
            </a:r>
            <a:r>
              <a:rPr lang="hu-HU" sz="1800" dirty="0"/>
              <a:t> </a:t>
            </a:r>
            <a:r>
              <a:rPr lang="hu-HU" sz="1800" dirty="0" err="1"/>
              <a:t>shaderben</a:t>
            </a:r>
            <a:endParaRPr lang="hu-HU" sz="1800" dirty="0"/>
          </a:p>
          <a:p>
            <a:endParaRPr lang="en-US" sz="1800" dirty="0"/>
          </a:p>
        </p:txBody>
      </p:sp>
      <p:pic>
        <p:nvPicPr>
          <p:cNvPr id="5" name="Picture 2" descr="http://ej.iop.org/images/1742-5468/2009/06/P06016/Full/135420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8720" y="3153145"/>
            <a:ext cx="4505582" cy="242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Ellipszis 5"/>
          <p:cNvSpPr/>
          <p:nvPr/>
        </p:nvSpPr>
        <p:spPr>
          <a:xfrm>
            <a:off x="4481003" y="3436613"/>
            <a:ext cx="1371600" cy="843215"/>
          </a:xfrm>
          <a:prstGeom prst="ellipse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Ellipszis 6"/>
          <p:cNvSpPr/>
          <p:nvPr/>
        </p:nvSpPr>
        <p:spPr>
          <a:xfrm>
            <a:off x="3886200" y="5068365"/>
            <a:ext cx="1480931" cy="649120"/>
          </a:xfrm>
          <a:prstGeom prst="ellipse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Cím 1"/>
          <p:cNvSpPr txBox="1">
            <a:spLocks/>
          </p:cNvSpPr>
          <p:nvPr/>
        </p:nvSpPr>
        <p:spPr>
          <a:xfrm>
            <a:off x="385192" y="274638"/>
            <a:ext cx="850728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u-HU" dirty="0"/>
              <a:t>Képfeldolgozás a grafikus csővezetékben</a:t>
            </a:r>
            <a:endParaRPr lang="en-US" dirty="0"/>
          </a:p>
        </p:txBody>
      </p:sp>
      <p:grpSp>
        <p:nvGrpSpPr>
          <p:cNvPr id="10" name="Csoportba foglalás 9"/>
          <p:cNvGrpSpPr/>
          <p:nvPr/>
        </p:nvGrpSpPr>
        <p:grpSpPr>
          <a:xfrm>
            <a:off x="1736863" y="3570633"/>
            <a:ext cx="1221030" cy="670931"/>
            <a:chOff x="2109802" y="3583612"/>
            <a:chExt cx="1843197" cy="1008318"/>
          </a:xfrm>
        </p:grpSpPr>
        <p:sp>
          <p:nvSpPr>
            <p:cNvPr id="11" name="Téglalap 10"/>
            <p:cNvSpPr/>
            <p:nvPr/>
          </p:nvSpPr>
          <p:spPr>
            <a:xfrm>
              <a:off x="2155357" y="3637722"/>
              <a:ext cx="1769165" cy="925715"/>
            </a:xfrm>
            <a:prstGeom prst="rect">
              <a:avLst/>
            </a:prstGeom>
            <a:solidFill>
              <a:schemeClr val="bg1"/>
            </a:solidFill>
            <a:ln w="349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12" name="Egyenes összekötő 11"/>
            <p:cNvCxnSpPr/>
            <p:nvPr/>
          </p:nvCxnSpPr>
          <p:spPr>
            <a:xfrm flipV="1">
              <a:off x="2155357" y="3637722"/>
              <a:ext cx="1769165" cy="92571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45"/>
            <p:cNvSpPr/>
            <p:nvPr/>
          </p:nvSpPr>
          <p:spPr>
            <a:xfrm>
              <a:off x="2109802" y="3583612"/>
              <a:ext cx="83976" cy="83976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14" name="Oval 45"/>
            <p:cNvSpPr/>
            <p:nvPr/>
          </p:nvSpPr>
          <p:spPr>
            <a:xfrm>
              <a:off x="2109803" y="4507953"/>
              <a:ext cx="83976" cy="83976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15" name="Oval 45"/>
            <p:cNvSpPr/>
            <p:nvPr/>
          </p:nvSpPr>
          <p:spPr>
            <a:xfrm>
              <a:off x="3869021" y="3583612"/>
              <a:ext cx="83976" cy="83976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16" name="Oval 45"/>
            <p:cNvSpPr/>
            <p:nvPr/>
          </p:nvSpPr>
          <p:spPr>
            <a:xfrm>
              <a:off x="3869023" y="4507954"/>
              <a:ext cx="83976" cy="83976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</p:grpSp>
      <p:sp>
        <p:nvSpPr>
          <p:cNvPr id="17" name="Szövegdoboz 16"/>
          <p:cNvSpPr txBox="1"/>
          <p:nvPr/>
        </p:nvSpPr>
        <p:spPr>
          <a:xfrm>
            <a:off x="63262" y="4021286"/>
            <a:ext cx="20275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350" b="1" dirty="0" err="1"/>
              <a:t>Full-screen</a:t>
            </a:r>
            <a:r>
              <a:rPr lang="hu-HU" sz="1350" b="1" dirty="0"/>
              <a:t> </a:t>
            </a:r>
            <a:r>
              <a:rPr lang="hu-HU" sz="1350" b="1" dirty="0" err="1"/>
              <a:t>quad</a:t>
            </a:r>
            <a:r>
              <a:rPr lang="hu-HU" sz="1350" b="1" dirty="0"/>
              <a:t> (háromszög/négyszög ami lefedi a teljes képernyőt)</a:t>
            </a:r>
            <a:endParaRPr lang="en-US" sz="1350" b="1" dirty="0"/>
          </a:p>
        </p:txBody>
      </p:sp>
      <p:sp>
        <p:nvSpPr>
          <p:cNvPr id="18" name="Szövegdoboz 17"/>
          <p:cNvSpPr txBox="1"/>
          <p:nvPr/>
        </p:nvSpPr>
        <p:spPr>
          <a:xfrm>
            <a:off x="1868354" y="5041844"/>
            <a:ext cx="140524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350" b="1" dirty="0" err="1"/>
              <a:t>Pass-through</a:t>
            </a:r>
            <a:endParaRPr lang="en-US" sz="1350" b="1" dirty="0"/>
          </a:p>
        </p:txBody>
      </p:sp>
      <p:grpSp>
        <p:nvGrpSpPr>
          <p:cNvPr id="19" name="Csoportba foglalás 18"/>
          <p:cNvGrpSpPr/>
          <p:nvPr/>
        </p:nvGrpSpPr>
        <p:grpSpPr>
          <a:xfrm>
            <a:off x="3004861" y="3612576"/>
            <a:ext cx="841582" cy="588019"/>
            <a:chOff x="2109802" y="3583612"/>
            <a:chExt cx="1843197" cy="1008318"/>
          </a:xfrm>
        </p:grpSpPr>
        <p:sp>
          <p:nvSpPr>
            <p:cNvPr id="20" name="Téglalap 19"/>
            <p:cNvSpPr/>
            <p:nvPr/>
          </p:nvSpPr>
          <p:spPr>
            <a:xfrm>
              <a:off x="2155357" y="3637722"/>
              <a:ext cx="1769165" cy="925715"/>
            </a:xfrm>
            <a:prstGeom prst="rect">
              <a:avLst/>
            </a:prstGeom>
            <a:solidFill>
              <a:schemeClr val="bg1"/>
            </a:solidFill>
            <a:ln w="349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21" name="Egyenes összekötő 20"/>
            <p:cNvCxnSpPr/>
            <p:nvPr/>
          </p:nvCxnSpPr>
          <p:spPr>
            <a:xfrm flipV="1">
              <a:off x="2155357" y="3637722"/>
              <a:ext cx="1769165" cy="92571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Oval 45"/>
            <p:cNvSpPr/>
            <p:nvPr/>
          </p:nvSpPr>
          <p:spPr>
            <a:xfrm>
              <a:off x="2109802" y="3583612"/>
              <a:ext cx="83976" cy="83976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23" name="Oval 45"/>
            <p:cNvSpPr/>
            <p:nvPr/>
          </p:nvSpPr>
          <p:spPr>
            <a:xfrm>
              <a:off x="2109803" y="4507953"/>
              <a:ext cx="83976" cy="83976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24" name="Oval 45"/>
            <p:cNvSpPr/>
            <p:nvPr/>
          </p:nvSpPr>
          <p:spPr>
            <a:xfrm>
              <a:off x="3869021" y="3583612"/>
              <a:ext cx="83976" cy="83976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25" name="Oval 45"/>
            <p:cNvSpPr/>
            <p:nvPr/>
          </p:nvSpPr>
          <p:spPr>
            <a:xfrm>
              <a:off x="3869023" y="4507954"/>
              <a:ext cx="83976" cy="83976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</p:grpSp>
      <p:sp>
        <p:nvSpPr>
          <p:cNvPr id="26" name="Ellipszis 25"/>
          <p:cNvSpPr/>
          <p:nvPr/>
        </p:nvSpPr>
        <p:spPr>
          <a:xfrm>
            <a:off x="2272092" y="4561183"/>
            <a:ext cx="1114046" cy="538247"/>
          </a:xfrm>
          <a:prstGeom prst="ellipse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37580012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zövegdoboz 15"/>
          <p:cNvSpPr txBox="1"/>
          <p:nvPr/>
        </p:nvSpPr>
        <p:spPr>
          <a:xfrm>
            <a:off x="251520" y="4738859"/>
            <a:ext cx="17473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 err="1"/>
              <a:t>Vertex</a:t>
            </a:r>
            <a:r>
              <a:rPr lang="hu-HU" dirty="0"/>
              <a:t> = (-1,-1)</a:t>
            </a:r>
          </a:p>
          <a:p>
            <a:r>
              <a:rPr lang="hu-HU" dirty="0" err="1"/>
              <a:t>uv</a:t>
            </a:r>
            <a:r>
              <a:rPr lang="hu-HU" dirty="0"/>
              <a:t> = </a:t>
            </a:r>
            <a:r>
              <a:rPr lang="hu-HU" dirty="0">
                <a:solidFill>
                  <a:srgbClr val="FF0000"/>
                </a:solidFill>
              </a:rPr>
              <a:t>(0,0)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Fullscreen-quad</a:t>
            </a:r>
            <a:endParaRPr lang="en-US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u-HU" sz="1800" dirty="0"/>
              <a:t>Két háromszög, normalizált eszközkoordinátarendszerben megadva (NDC)</a:t>
            </a:r>
          </a:p>
          <a:p>
            <a:pPr lvl="1"/>
            <a:r>
              <a:rPr lang="hu-HU" sz="1600" dirty="0"/>
              <a:t>NDC: X és Y, azaz a vízszintes és függőleges képernyő irányok [-1,1] között</a:t>
            </a:r>
          </a:p>
          <a:p>
            <a:r>
              <a:rPr lang="hu-HU" sz="1800" dirty="0" err="1"/>
              <a:t>Vertex</a:t>
            </a:r>
            <a:r>
              <a:rPr lang="hu-HU" sz="1800" dirty="0"/>
              <a:t> </a:t>
            </a:r>
            <a:r>
              <a:rPr lang="hu-HU" sz="1800" dirty="0" err="1"/>
              <a:t>shader</a:t>
            </a:r>
            <a:r>
              <a:rPr lang="hu-HU" sz="1800" dirty="0"/>
              <a:t> továbbadja a </a:t>
            </a:r>
            <a:r>
              <a:rPr lang="hu-HU" sz="1800" dirty="0" err="1"/>
              <a:t>vertex</a:t>
            </a:r>
            <a:r>
              <a:rPr lang="hu-HU" sz="1800" dirty="0"/>
              <a:t> koordinátákat, nincs szükség transzformációra</a:t>
            </a:r>
          </a:p>
          <a:p>
            <a:r>
              <a:rPr lang="hu-HU" sz="1800" dirty="0"/>
              <a:t>Textúrakoordináták lefedik a [0,1] tartományt</a:t>
            </a:r>
            <a:endParaRPr lang="en-US" sz="1800" dirty="0"/>
          </a:p>
        </p:txBody>
      </p:sp>
      <p:sp>
        <p:nvSpPr>
          <p:cNvPr id="5" name="Téglalap 4"/>
          <p:cNvSpPr/>
          <p:nvPr/>
        </p:nvSpPr>
        <p:spPr>
          <a:xfrm>
            <a:off x="6163155" y="3676020"/>
            <a:ext cx="2464904" cy="15465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</a:rPr>
              <a:t>v2f </a:t>
            </a:r>
            <a:r>
              <a:rPr lang="en-US" sz="1350" dirty="0" err="1">
                <a:solidFill>
                  <a:srgbClr val="000000"/>
                </a:solidFill>
                <a:latin typeface="Consolas" panose="020B0609020204030204" pitchFamily="49" charset="0"/>
              </a:rPr>
              <a:t>vert</a:t>
            </a:r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350" dirty="0" err="1">
                <a:solidFill>
                  <a:srgbClr val="000000"/>
                </a:solidFill>
                <a:latin typeface="Consolas" panose="020B0609020204030204" pitchFamily="49" charset="0"/>
              </a:rPr>
              <a:t>appdata</a:t>
            </a:r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</a:rPr>
              <a:t> v)</a:t>
            </a:r>
          </a:p>
          <a:p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hu-HU" sz="1350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</a:rPr>
              <a:t>v2f o;</a:t>
            </a:r>
          </a:p>
          <a:p>
            <a:r>
              <a:rPr lang="hu-HU" sz="1350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sz="1350" dirty="0" err="1">
                <a:solidFill>
                  <a:srgbClr val="000000"/>
                </a:solidFill>
                <a:latin typeface="Consolas" panose="020B0609020204030204" pitchFamily="49" charset="0"/>
              </a:rPr>
              <a:t>o.vertex</a:t>
            </a:r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350" dirty="0" err="1">
                <a:solidFill>
                  <a:srgbClr val="000000"/>
                </a:solidFill>
                <a:latin typeface="Consolas" panose="020B0609020204030204" pitchFamily="49" charset="0"/>
              </a:rPr>
              <a:t>v.vertex</a:t>
            </a:r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hu-HU" sz="1350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sz="1350" dirty="0" err="1">
                <a:solidFill>
                  <a:srgbClr val="000000"/>
                </a:solidFill>
                <a:latin typeface="Consolas" panose="020B0609020204030204" pitchFamily="49" charset="0"/>
              </a:rPr>
              <a:t>o.uv</a:t>
            </a:r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350" dirty="0" err="1">
                <a:solidFill>
                  <a:srgbClr val="000000"/>
                </a:solidFill>
                <a:latin typeface="Consolas" panose="020B0609020204030204" pitchFamily="49" charset="0"/>
              </a:rPr>
              <a:t>v.uv</a:t>
            </a:r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hu-HU" sz="1350" dirty="0">
                <a:solidFill>
                  <a:srgbClr val="0000FF"/>
                </a:solidFill>
                <a:latin typeface="Consolas" panose="020B0609020204030204" pitchFamily="49" charset="0"/>
              </a:rPr>
              <a:t>   </a:t>
            </a:r>
            <a:r>
              <a:rPr lang="en-US" sz="135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</a:rPr>
              <a:t> o;</a:t>
            </a:r>
          </a:p>
          <a:p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1350" dirty="0"/>
          </a:p>
        </p:txBody>
      </p:sp>
      <p:grpSp>
        <p:nvGrpSpPr>
          <p:cNvPr id="6" name="Csoportba foglalás 5"/>
          <p:cNvGrpSpPr/>
          <p:nvPr/>
        </p:nvGrpSpPr>
        <p:grpSpPr>
          <a:xfrm>
            <a:off x="1719936" y="3676020"/>
            <a:ext cx="2342096" cy="1677228"/>
            <a:chOff x="2109802" y="3583612"/>
            <a:chExt cx="1843197" cy="1008318"/>
          </a:xfrm>
        </p:grpSpPr>
        <p:sp>
          <p:nvSpPr>
            <p:cNvPr id="7" name="Téglalap 6"/>
            <p:cNvSpPr/>
            <p:nvPr/>
          </p:nvSpPr>
          <p:spPr>
            <a:xfrm>
              <a:off x="2155357" y="3637722"/>
              <a:ext cx="1769165" cy="925715"/>
            </a:xfrm>
            <a:prstGeom prst="rect">
              <a:avLst/>
            </a:prstGeom>
            <a:solidFill>
              <a:schemeClr val="bg1"/>
            </a:solidFill>
            <a:ln w="349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8" name="Egyenes összekötő 7"/>
            <p:cNvCxnSpPr/>
            <p:nvPr/>
          </p:nvCxnSpPr>
          <p:spPr>
            <a:xfrm flipV="1">
              <a:off x="2155357" y="3637722"/>
              <a:ext cx="1769165" cy="92571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Oval 45"/>
            <p:cNvSpPr/>
            <p:nvPr/>
          </p:nvSpPr>
          <p:spPr>
            <a:xfrm>
              <a:off x="2109802" y="3583612"/>
              <a:ext cx="83976" cy="83976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10" name="Oval 45"/>
            <p:cNvSpPr/>
            <p:nvPr/>
          </p:nvSpPr>
          <p:spPr>
            <a:xfrm>
              <a:off x="2109803" y="4507953"/>
              <a:ext cx="83976" cy="83976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11" name="Oval 45"/>
            <p:cNvSpPr/>
            <p:nvPr/>
          </p:nvSpPr>
          <p:spPr>
            <a:xfrm>
              <a:off x="3869021" y="3583612"/>
              <a:ext cx="83976" cy="83976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12" name="Oval 45"/>
            <p:cNvSpPr/>
            <p:nvPr/>
          </p:nvSpPr>
          <p:spPr>
            <a:xfrm>
              <a:off x="3869023" y="4507954"/>
              <a:ext cx="83976" cy="83976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</p:grpSp>
      <p:sp>
        <p:nvSpPr>
          <p:cNvPr id="13" name="Szövegdoboz 12"/>
          <p:cNvSpPr txBox="1"/>
          <p:nvPr/>
        </p:nvSpPr>
        <p:spPr>
          <a:xfrm>
            <a:off x="1835696" y="3933056"/>
            <a:ext cx="1441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Háromszög 1</a:t>
            </a:r>
            <a:endParaRPr lang="en-US" dirty="0"/>
          </a:p>
        </p:txBody>
      </p:sp>
      <p:sp>
        <p:nvSpPr>
          <p:cNvPr id="14" name="Szövegdoboz 13"/>
          <p:cNvSpPr txBox="1"/>
          <p:nvPr/>
        </p:nvSpPr>
        <p:spPr>
          <a:xfrm>
            <a:off x="2555776" y="4797152"/>
            <a:ext cx="1458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Háromszög 2</a:t>
            </a:r>
            <a:endParaRPr lang="en-US" dirty="0"/>
          </a:p>
        </p:txBody>
      </p:sp>
      <p:sp>
        <p:nvSpPr>
          <p:cNvPr id="15" name="Szövegdoboz 14"/>
          <p:cNvSpPr txBox="1"/>
          <p:nvPr/>
        </p:nvSpPr>
        <p:spPr>
          <a:xfrm>
            <a:off x="267261" y="3504082"/>
            <a:ext cx="17473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 err="1"/>
              <a:t>Vertex</a:t>
            </a:r>
            <a:r>
              <a:rPr lang="hu-HU" dirty="0"/>
              <a:t> = (-1,1)</a:t>
            </a:r>
          </a:p>
          <a:p>
            <a:r>
              <a:rPr lang="hu-HU" dirty="0" err="1"/>
              <a:t>uv</a:t>
            </a:r>
            <a:r>
              <a:rPr lang="hu-HU" dirty="0"/>
              <a:t> = (0,1)</a:t>
            </a:r>
            <a:endParaRPr lang="en-US" dirty="0"/>
          </a:p>
        </p:txBody>
      </p:sp>
      <p:sp>
        <p:nvSpPr>
          <p:cNvPr id="17" name="Szövegdoboz 16"/>
          <p:cNvSpPr txBox="1"/>
          <p:nvPr/>
        </p:nvSpPr>
        <p:spPr>
          <a:xfrm>
            <a:off x="4166250" y="4746313"/>
            <a:ext cx="17473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 err="1"/>
              <a:t>Vertex</a:t>
            </a:r>
            <a:r>
              <a:rPr lang="hu-HU" dirty="0"/>
              <a:t> = (1,-1)</a:t>
            </a:r>
          </a:p>
          <a:p>
            <a:r>
              <a:rPr lang="hu-HU" dirty="0" err="1"/>
              <a:t>uv</a:t>
            </a:r>
            <a:r>
              <a:rPr lang="hu-HU" dirty="0"/>
              <a:t> = (1,0)</a:t>
            </a:r>
            <a:endParaRPr lang="en-US" dirty="0"/>
          </a:p>
        </p:txBody>
      </p:sp>
      <p:sp>
        <p:nvSpPr>
          <p:cNvPr id="18" name="Szövegdoboz 17"/>
          <p:cNvSpPr txBox="1"/>
          <p:nvPr/>
        </p:nvSpPr>
        <p:spPr>
          <a:xfrm>
            <a:off x="4188612" y="3575836"/>
            <a:ext cx="17473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 err="1"/>
              <a:t>Vertex</a:t>
            </a:r>
            <a:r>
              <a:rPr lang="hu-HU" dirty="0"/>
              <a:t> = (1,1)</a:t>
            </a:r>
          </a:p>
          <a:p>
            <a:r>
              <a:rPr lang="hu-HU" dirty="0" err="1"/>
              <a:t>uv</a:t>
            </a:r>
            <a:r>
              <a:rPr lang="hu-HU" dirty="0"/>
              <a:t> = (1,1)</a:t>
            </a:r>
            <a:endParaRPr lang="en-US" dirty="0"/>
          </a:p>
        </p:txBody>
      </p:sp>
      <p:sp>
        <p:nvSpPr>
          <p:cNvPr id="20" name="Szövegdoboz 19"/>
          <p:cNvSpPr txBox="1"/>
          <p:nvPr/>
        </p:nvSpPr>
        <p:spPr>
          <a:xfrm>
            <a:off x="1486140" y="5363924"/>
            <a:ext cx="1747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solidFill>
                  <a:srgbClr val="FF0000"/>
                </a:solidFill>
              </a:rPr>
              <a:t>Képernyő origó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25065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u-HU" sz="1800" dirty="0"/>
              <a:t>2D </a:t>
            </a:r>
            <a:r>
              <a:rPr lang="hu-HU" sz="1800" dirty="0" err="1"/>
              <a:t>pipeline</a:t>
            </a:r>
            <a:r>
              <a:rPr lang="hu-HU" sz="1800" dirty="0"/>
              <a:t> a 3D </a:t>
            </a:r>
            <a:r>
              <a:rPr lang="hu-HU" sz="1800" dirty="0" err="1"/>
              <a:t>pipeline-ban</a:t>
            </a:r>
            <a:r>
              <a:rPr lang="hu-HU" sz="1800" dirty="0"/>
              <a:t> implementálva</a:t>
            </a:r>
          </a:p>
          <a:p>
            <a:r>
              <a:rPr lang="hu-HU" sz="1800" dirty="0"/>
              <a:t>Bemenet: teljes képernyőt lefedő négyszög, triviális (</a:t>
            </a:r>
            <a:r>
              <a:rPr lang="hu-HU" sz="1800" dirty="0" err="1"/>
              <a:t>pass-through</a:t>
            </a:r>
            <a:r>
              <a:rPr lang="hu-HU" sz="1800" dirty="0"/>
              <a:t>, identitás) </a:t>
            </a:r>
            <a:r>
              <a:rPr lang="hu-HU" sz="1800" dirty="0" err="1"/>
              <a:t>vertex</a:t>
            </a:r>
            <a:r>
              <a:rPr lang="hu-HU" sz="1800" dirty="0"/>
              <a:t> </a:t>
            </a:r>
            <a:r>
              <a:rPr lang="hu-HU" sz="1800" dirty="0" err="1"/>
              <a:t>shader</a:t>
            </a:r>
            <a:endParaRPr lang="en-US" sz="1800" dirty="0"/>
          </a:p>
          <a:p>
            <a:r>
              <a:rPr lang="hu-HU" sz="1800" dirty="0"/>
              <a:t>Képfeldolgozás a </a:t>
            </a:r>
            <a:r>
              <a:rPr lang="hu-HU" sz="1800" dirty="0" err="1"/>
              <a:t>fragmens</a:t>
            </a:r>
            <a:r>
              <a:rPr lang="hu-HU" sz="1800" dirty="0"/>
              <a:t> </a:t>
            </a:r>
            <a:r>
              <a:rPr lang="hu-HU" sz="1800" dirty="0" err="1"/>
              <a:t>shaderben</a:t>
            </a:r>
            <a:endParaRPr lang="hu-HU" sz="1800" dirty="0"/>
          </a:p>
        </p:txBody>
      </p:sp>
      <p:pic>
        <p:nvPicPr>
          <p:cNvPr id="5" name="Picture 2" descr="http://ej.iop.org/images/1742-5468/2009/06/P06016/Full/135420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8720" y="3153145"/>
            <a:ext cx="4505582" cy="242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" name="Csoportba foglalás 3"/>
          <p:cNvGrpSpPr/>
          <p:nvPr/>
        </p:nvGrpSpPr>
        <p:grpSpPr>
          <a:xfrm>
            <a:off x="1736863" y="3570633"/>
            <a:ext cx="1221030" cy="670931"/>
            <a:chOff x="2109802" y="3583612"/>
            <a:chExt cx="1843197" cy="1008318"/>
          </a:xfrm>
        </p:grpSpPr>
        <p:sp>
          <p:nvSpPr>
            <p:cNvPr id="8" name="Téglalap 7"/>
            <p:cNvSpPr/>
            <p:nvPr/>
          </p:nvSpPr>
          <p:spPr>
            <a:xfrm>
              <a:off x="2155357" y="3637722"/>
              <a:ext cx="1769165" cy="925715"/>
            </a:xfrm>
            <a:prstGeom prst="rect">
              <a:avLst/>
            </a:prstGeom>
            <a:solidFill>
              <a:schemeClr val="bg1"/>
            </a:solidFill>
            <a:ln w="349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9" name="Egyenes összekötő 8"/>
            <p:cNvCxnSpPr/>
            <p:nvPr/>
          </p:nvCxnSpPr>
          <p:spPr>
            <a:xfrm flipV="1">
              <a:off x="2155357" y="3637722"/>
              <a:ext cx="1769165" cy="92571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Oval 45"/>
            <p:cNvSpPr/>
            <p:nvPr/>
          </p:nvSpPr>
          <p:spPr>
            <a:xfrm>
              <a:off x="2109802" y="3583612"/>
              <a:ext cx="83976" cy="83976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11" name="Oval 45"/>
            <p:cNvSpPr/>
            <p:nvPr/>
          </p:nvSpPr>
          <p:spPr>
            <a:xfrm>
              <a:off x="2109803" y="4507953"/>
              <a:ext cx="83976" cy="83976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12" name="Oval 45"/>
            <p:cNvSpPr/>
            <p:nvPr/>
          </p:nvSpPr>
          <p:spPr>
            <a:xfrm>
              <a:off x="3869021" y="3583612"/>
              <a:ext cx="83976" cy="83976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13" name="Oval 45"/>
            <p:cNvSpPr/>
            <p:nvPr/>
          </p:nvSpPr>
          <p:spPr>
            <a:xfrm>
              <a:off x="3869023" y="4507954"/>
              <a:ext cx="83976" cy="83976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</p:grpSp>
      <p:grpSp>
        <p:nvGrpSpPr>
          <p:cNvPr id="21" name="Csoportba foglalás 20"/>
          <p:cNvGrpSpPr/>
          <p:nvPr/>
        </p:nvGrpSpPr>
        <p:grpSpPr>
          <a:xfrm>
            <a:off x="3004861" y="3612576"/>
            <a:ext cx="841582" cy="588019"/>
            <a:chOff x="2109802" y="3583612"/>
            <a:chExt cx="1843197" cy="1008318"/>
          </a:xfrm>
        </p:grpSpPr>
        <p:sp>
          <p:nvSpPr>
            <p:cNvPr id="22" name="Téglalap 21"/>
            <p:cNvSpPr/>
            <p:nvPr/>
          </p:nvSpPr>
          <p:spPr>
            <a:xfrm>
              <a:off x="2155357" y="3637722"/>
              <a:ext cx="1769165" cy="925715"/>
            </a:xfrm>
            <a:prstGeom prst="rect">
              <a:avLst/>
            </a:prstGeom>
            <a:solidFill>
              <a:schemeClr val="bg1"/>
            </a:solidFill>
            <a:ln w="349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23" name="Egyenes összekötő 22"/>
            <p:cNvCxnSpPr/>
            <p:nvPr/>
          </p:nvCxnSpPr>
          <p:spPr>
            <a:xfrm flipV="1">
              <a:off x="2155357" y="3637722"/>
              <a:ext cx="1769165" cy="92571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Oval 45"/>
            <p:cNvSpPr/>
            <p:nvPr/>
          </p:nvSpPr>
          <p:spPr>
            <a:xfrm>
              <a:off x="2109802" y="3583612"/>
              <a:ext cx="83976" cy="83976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25" name="Oval 45"/>
            <p:cNvSpPr/>
            <p:nvPr/>
          </p:nvSpPr>
          <p:spPr>
            <a:xfrm>
              <a:off x="2109803" y="4507953"/>
              <a:ext cx="83976" cy="83976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26" name="Oval 45"/>
            <p:cNvSpPr/>
            <p:nvPr/>
          </p:nvSpPr>
          <p:spPr>
            <a:xfrm>
              <a:off x="3869021" y="3583612"/>
              <a:ext cx="83976" cy="83976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27" name="Oval 45"/>
            <p:cNvSpPr/>
            <p:nvPr/>
          </p:nvSpPr>
          <p:spPr>
            <a:xfrm>
              <a:off x="3869023" y="4507954"/>
              <a:ext cx="83976" cy="83976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</p:grpSp>
      <p:grpSp>
        <p:nvGrpSpPr>
          <p:cNvPr id="18" name="Csoportba foglalás 17"/>
          <p:cNvGrpSpPr/>
          <p:nvPr/>
        </p:nvGrpSpPr>
        <p:grpSpPr>
          <a:xfrm>
            <a:off x="3893551" y="3471307"/>
            <a:ext cx="803099" cy="742317"/>
            <a:chOff x="9051499" y="3295886"/>
            <a:chExt cx="777243" cy="718418"/>
          </a:xfrm>
        </p:grpSpPr>
        <p:sp>
          <p:nvSpPr>
            <p:cNvPr id="29" name="Téglalap 28"/>
            <p:cNvSpPr/>
            <p:nvPr/>
          </p:nvSpPr>
          <p:spPr>
            <a:xfrm>
              <a:off x="9051500" y="3295886"/>
              <a:ext cx="774861" cy="718418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7" name="Egyenes összekötő 6"/>
            <p:cNvCxnSpPr>
              <a:stCxn id="29" idx="1"/>
              <a:endCxn id="29" idx="3"/>
            </p:cNvCxnSpPr>
            <p:nvPr/>
          </p:nvCxnSpPr>
          <p:spPr>
            <a:xfrm>
              <a:off x="9051500" y="3655095"/>
              <a:ext cx="774861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Egyenes összekötő 34"/>
            <p:cNvCxnSpPr/>
            <p:nvPr/>
          </p:nvCxnSpPr>
          <p:spPr>
            <a:xfrm>
              <a:off x="9051499" y="3483645"/>
              <a:ext cx="774861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Egyenes összekötő 35"/>
            <p:cNvCxnSpPr/>
            <p:nvPr/>
          </p:nvCxnSpPr>
          <p:spPr>
            <a:xfrm>
              <a:off x="9051499" y="3840832"/>
              <a:ext cx="774861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Egyenes összekötő 36"/>
            <p:cNvCxnSpPr/>
            <p:nvPr/>
          </p:nvCxnSpPr>
          <p:spPr>
            <a:xfrm>
              <a:off x="9053881" y="3750345"/>
              <a:ext cx="774861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Egyenes összekötő 37"/>
            <p:cNvCxnSpPr/>
            <p:nvPr/>
          </p:nvCxnSpPr>
          <p:spPr>
            <a:xfrm>
              <a:off x="9051500" y="3926558"/>
              <a:ext cx="774861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Egyenes összekötő 38"/>
            <p:cNvCxnSpPr/>
            <p:nvPr/>
          </p:nvCxnSpPr>
          <p:spPr>
            <a:xfrm>
              <a:off x="9053881" y="3571751"/>
              <a:ext cx="774861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Egyenes összekötő 39"/>
            <p:cNvCxnSpPr/>
            <p:nvPr/>
          </p:nvCxnSpPr>
          <p:spPr>
            <a:xfrm>
              <a:off x="9053881" y="3390776"/>
              <a:ext cx="774861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Egyenes összekötő 40"/>
            <p:cNvCxnSpPr>
              <a:endCxn id="29" idx="2"/>
            </p:cNvCxnSpPr>
            <p:nvPr/>
          </p:nvCxnSpPr>
          <p:spPr>
            <a:xfrm>
              <a:off x="9436916" y="3295886"/>
              <a:ext cx="2015" cy="71841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Egyenes összekötő 41"/>
            <p:cNvCxnSpPr/>
            <p:nvPr/>
          </p:nvCxnSpPr>
          <p:spPr>
            <a:xfrm>
              <a:off x="9243201" y="3295886"/>
              <a:ext cx="2015" cy="71841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Egyenes összekötő 42"/>
            <p:cNvCxnSpPr/>
            <p:nvPr/>
          </p:nvCxnSpPr>
          <p:spPr>
            <a:xfrm>
              <a:off x="9629623" y="3295886"/>
              <a:ext cx="2015" cy="71841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Egyenes összekötő 43"/>
            <p:cNvCxnSpPr/>
            <p:nvPr/>
          </p:nvCxnSpPr>
          <p:spPr>
            <a:xfrm>
              <a:off x="9533269" y="3295886"/>
              <a:ext cx="2015" cy="71841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Egyenes összekötő 44"/>
            <p:cNvCxnSpPr/>
            <p:nvPr/>
          </p:nvCxnSpPr>
          <p:spPr>
            <a:xfrm>
              <a:off x="9725977" y="3295886"/>
              <a:ext cx="2015" cy="71841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Egyenes összekötő 45"/>
            <p:cNvCxnSpPr/>
            <p:nvPr/>
          </p:nvCxnSpPr>
          <p:spPr>
            <a:xfrm>
              <a:off x="9336532" y="3295886"/>
              <a:ext cx="2015" cy="71841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Egyenes összekötő 46"/>
            <p:cNvCxnSpPr/>
            <p:nvPr/>
          </p:nvCxnSpPr>
          <p:spPr>
            <a:xfrm>
              <a:off x="9151885" y="3295886"/>
              <a:ext cx="2015" cy="71841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Ellipszis 47"/>
          <p:cNvSpPr/>
          <p:nvPr/>
        </p:nvSpPr>
        <p:spPr>
          <a:xfrm>
            <a:off x="3088527" y="4608691"/>
            <a:ext cx="1114046" cy="538247"/>
          </a:xfrm>
          <a:prstGeom prst="ellipse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1" name="Cím 1"/>
          <p:cNvSpPr txBox="1">
            <a:spLocks/>
          </p:cNvSpPr>
          <p:nvPr/>
        </p:nvSpPr>
        <p:spPr>
          <a:xfrm>
            <a:off x="385192" y="274638"/>
            <a:ext cx="850728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u-HU" dirty="0"/>
              <a:t>Képfeldolgozás a grafikus csővezetékben</a:t>
            </a:r>
            <a:endParaRPr lang="en-US" dirty="0"/>
          </a:p>
        </p:txBody>
      </p:sp>
      <p:pic>
        <p:nvPicPr>
          <p:cNvPr id="52" name="Kép 5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0116" y="5160273"/>
            <a:ext cx="797949" cy="739814"/>
          </a:xfrm>
          <a:prstGeom prst="rect">
            <a:avLst/>
          </a:prstGeom>
        </p:spPr>
      </p:pic>
      <p:pic>
        <p:nvPicPr>
          <p:cNvPr id="53" name="Kép 5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4300" y="3465158"/>
            <a:ext cx="775437" cy="745733"/>
          </a:xfrm>
          <a:prstGeom prst="rect">
            <a:avLst/>
          </a:prstGeom>
        </p:spPr>
      </p:pic>
      <p:pic>
        <p:nvPicPr>
          <p:cNvPr id="54" name="Kép 5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6099" y="3541188"/>
            <a:ext cx="581827" cy="559539"/>
          </a:xfrm>
          <a:prstGeom prst="rect">
            <a:avLst/>
          </a:prstGeom>
        </p:spPr>
      </p:pic>
      <p:sp>
        <p:nvSpPr>
          <p:cNvPr id="50" name="Szövegdoboz 49"/>
          <p:cNvSpPr txBox="1"/>
          <p:nvPr/>
        </p:nvSpPr>
        <p:spPr>
          <a:xfrm>
            <a:off x="1115616" y="5190259"/>
            <a:ext cx="1993106" cy="715581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hu-HU" sz="1350" b="1" dirty="0"/>
              <a:t>A </a:t>
            </a:r>
            <a:r>
              <a:rPr lang="hu-HU" sz="1350" b="1" dirty="0" err="1"/>
              <a:t>raszterizálás</a:t>
            </a:r>
            <a:r>
              <a:rPr lang="hu-HU" sz="1350" b="1" dirty="0"/>
              <a:t> pontosan egy </a:t>
            </a:r>
            <a:r>
              <a:rPr lang="hu-HU" sz="1350" b="1" dirty="0" err="1"/>
              <a:t>fragmenst</a:t>
            </a:r>
            <a:r>
              <a:rPr lang="hu-HU" sz="1350" b="1" dirty="0"/>
              <a:t> generál minden képernyő pixelre</a:t>
            </a:r>
            <a:endParaRPr lang="en-US" sz="1350" b="1" dirty="0"/>
          </a:p>
        </p:txBody>
      </p:sp>
      <p:sp>
        <p:nvSpPr>
          <p:cNvPr id="49" name="Ellipszis 48"/>
          <p:cNvSpPr/>
          <p:nvPr/>
        </p:nvSpPr>
        <p:spPr>
          <a:xfrm>
            <a:off x="3734766" y="3018252"/>
            <a:ext cx="1114046" cy="1498487"/>
          </a:xfrm>
          <a:prstGeom prst="ellipse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5" name="Szövegdoboz 54"/>
          <p:cNvSpPr txBox="1"/>
          <p:nvPr/>
        </p:nvSpPr>
        <p:spPr>
          <a:xfrm>
            <a:off x="6016640" y="4627693"/>
            <a:ext cx="1761241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350" b="1" dirty="0"/>
              <a:t>A </a:t>
            </a:r>
            <a:r>
              <a:rPr lang="hu-HU" sz="1350" b="1" dirty="0" err="1"/>
              <a:t>Fragment</a:t>
            </a:r>
            <a:r>
              <a:rPr lang="hu-HU" sz="1350" b="1" dirty="0"/>
              <a:t> </a:t>
            </a:r>
            <a:r>
              <a:rPr lang="hu-HU" sz="1350" b="1" dirty="0" err="1"/>
              <a:t>shader</a:t>
            </a:r>
            <a:r>
              <a:rPr lang="hu-HU" sz="1350" b="1" dirty="0"/>
              <a:t> pixelenként pontosan egyszer </a:t>
            </a:r>
            <a:r>
              <a:rPr lang="hu-HU" sz="1350" b="1" dirty="0" err="1"/>
              <a:t>hívódik</a:t>
            </a:r>
            <a:endParaRPr lang="en-US" sz="1350" b="1" dirty="0"/>
          </a:p>
        </p:txBody>
      </p:sp>
      <p:sp>
        <p:nvSpPr>
          <p:cNvPr id="56" name="Ellipszis 55"/>
          <p:cNvSpPr/>
          <p:nvPr/>
        </p:nvSpPr>
        <p:spPr>
          <a:xfrm>
            <a:off x="3997277" y="4407629"/>
            <a:ext cx="1991234" cy="1447733"/>
          </a:xfrm>
          <a:prstGeom prst="ellipse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41593061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Post </a:t>
            </a:r>
            <a:r>
              <a:rPr lang="hu-HU" dirty="0" err="1"/>
              <a:t>processing</a:t>
            </a:r>
            <a:r>
              <a:rPr lang="hu-HU" dirty="0"/>
              <a:t> </a:t>
            </a:r>
            <a:r>
              <a:rPr lang="hu-HU" dirty="0" err="1"/>
              <a:t>Unityben</a:t>
            </a:r>
            <a:endParaRPr lang="en-US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hu-HU" dirty="0"/>
              <a:t>Az esetek nagy részében csak a </a:t>
            </a:r>
            <a:r>
              <a:rPr lang="hu-HU" dirty="0" err="1"/>
              <a:t>fragmens</a:t>
            </a:r>
            <a:r>
              <a:rPr lang="hu-HU" dirty="0"/>
              <a:t> </a:t>
            </a:r>
            <a:r>
              <a:rPr lang="hu-HU" dirty="0" err="1"/>
              <a:t>shadert</a:t>
            </a:r>
            <a:r>
              <a:rPr lang="hu-HU" dirty="0"/>
              <a:t> szeretnénk megváltoztatni</a:t>
            </a:r>
          </a:p>
          <a:p>
            <a:pPr lvl="1"/>
            <a:r>
              <a:rPr lang="hu-HU" dirty="0"/>
              <a:t>Az input geometria </a:t>
            </a:r>
            <a:r>
              <a:rPr lang="hu-HU" dirty="0" err="1"/>
              <a:t>fullscreen-quad</a:t>
            </a:r>
            <a:endParaRPr lang="hu-HU" dirty="0"/>
          </a:p>
          <a:p>
            <a:pPr lvl="1"/>
            <a:r>
              <a:rPr lang="hu-HU" dirty="0"/>
              <a:t>A </a:t>
            </a:r>
            <a:r>
              <a:rPr lang="hu-HU" dirty="0" err="1"/>
              <a:t>vertex</a:t>
            </a:r>
            <a:r>
              <a:rPr lang="hu-HU" dirty="0"/>
              <a:t> </a:t>
            </a:r>
            <a:r>
              <a:rPr lang="hu-HU" dirty="0" err="1"/>
              <a:t>shader</a:t>
            </a:r>
            <a:r>
              <a:rPr lang="hu-HU" dirty="0"/>
              <a:t> </a:t>
            </a:r>
            <a:r>
              <a:rPr lang="hu-HU" dirty="0" err="1"/>
              <a:t>pass-through</a:t>
            </a:r>
            <a:endParaRPr lang="hu-HU" dirty="0"/>
          </a:p>
          <a:p>
            <a:r>
              <a:rPr lang="hu-HU" dirty="0" err="1"/>
              <a:t>Unityben</a:t>
            </a:r>
            <a:r>
              <a:rPr lang="hu-HU" dirty="0"/>
              <a:t> a </a:t>
            </a:r>
            <a:r>
              <a:rPr lang="hu-HU" dirty="0" err="1"/>
              <a:t>shadert</a:t>
            </a:r>
            <a:r>
              <a:rPr lang="hu-HU" dirty="0"/>
              <a:t> magában nem használhatjuk, létre kell hozni egy </a:t>
            </a:r>
            <a:r>
              <a:rPr lang="hu-HU" dirty="0" err="1"/>
              <a:t>Material</a:t>
            </a:r>
            <a:r>
              <a:rPr lang="hu-HU" dirty="0"/>
              <a:t> objektumot</a:t>
            </a:r>
          </a:p>
          <a:p>
            <a:pPr lvl="1"/>
            <a:r>
              <a:rPr lang="hu-HU" dirty="0"/>
              <a:t>A </a:t>
            </a:r>
            <a:r>
              <a:rPr lang="hu-HU" dirty="0" err="1"/>
              <a:t>material</a:t>
            </a:r>
            <a:r>
              <a:rPr lang="hu-HU" dirty="0"/>
              <a:t> egyetlen célja, hogy meghívjuk a </a:t>
            </a:r>
            <a:r>
              <a:rPr lang="hu-HU" dirty="0" err="1"/>
              <a:t>shadert</a:t>
            </a:r>
            <a:r>
              <a:rPr lang="hu-HU" dirty="0"/>
              <a:t> és átadjuk a paramétereket</a:t>
            </a:r>
          </a:p>
          <a:p>
            <a:pPr lvl="1"/>
            <a:r>
              <a:rPr lang="hu-HU" dirty="0"/>
              <a:t>A materialt scriptből fogjuk létrehozni</a:t>
            </a:r>
          </a:p>
        </p:txBody>
      </p:sp>
    </p:spTree>
    <p:extLst>
      <p:ext uri="{BB962C8B-B14F-4D97-AF65-F5344CB8AC3E}">
        <p14:creationId xmlns:p14="http://schemas.microsoft.com/office/powerpoint/2010/main" val="34266360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hu-HU" dirty="0"/>
              <a:t>Ősosztály utófeldolgozási effektekhez</a:t>
            </a:r>
            <a:endParaRPr lang="en-US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628650" y="1772816"/>
            <a:ext cx="7886700" cy="3671705"/>
          </a:xfrm>
        </p:spPr>
        <p:txBody>
          <a:bodyPr>
            <a:normAutofit/>
          </a:bodyPr>
          <a:lstStyle/>
          <a:p>
            <a:r>
              <a:rPr lang="hu-HU" sz="2000" dirty="0"/>
              <a:t>Új C# script, </a:t>
            </a:r>
            <a:r>
              <a:rPr lang="hu-HU" sz="2000" dirty="0" err="1"/>
              <a:t>PostEffectsBase</a:t>
            </a:r>
            <a:endParaRPr lang="hu-HU" sz="2000" dirty="0"/>
          </a:p>
          <a:p>
            <a:r>
              <a:rPr lang="hu-HU" sz="1800" dirty="0">
                <a:sym typeface="Symbol" panose="05050102010706020507" pitchFamily="18" charset="2"/>
              </a:rPr>
              <a:t>Cél: </a:t>
            </a:r>
            <a:r>
              <a:rPr lang="hu-HU" sz="1800" dirty="0" err="1">
                <a:sym typeface="Symbol" panose="05050102010706020507" pitchFamily="18" charset="2"/>
              </a:rPr>
              <a:t>Unity</a:t>
            </a:r>
            <a:r>
              <a:rPr lang="hu-HU" sz="1800" dirty="0">
                <a:sym typeface="Symbol" panose="05050102010706020507" pitchFamily="18" charset="2"/>
              </a:rPr>
              <a:t> </a:t>
            </a:r>
            <a:r>
              <a:rPr lang="hu-HU" sz="1800" dirty="0" err="1">
                <a:sym typeface="Symbol" panose="05050102010706020507" pitchFamily="18" charset="2"/>
              </a:rPr>
              <a:t>shader</a:t>
            </a:r>
            <a:r>
              <a:rPr lang="hu-HU" sz="1800" dirty="0">
                <a:sym typeface="Symbol" panose="05050102010706020507" pitchFamily="18" charset="2"/>
              </a:rPr>
              <a:t> betöltése, eltárolása és </a:t>
            </a:r>
            <a:r>
              <a:rPr lang="hu-HU" sz="1800" dirty="0" err="1">
                <a:sym typeface="Symbol" panose="05050102010706020507" pitchFamily="18" charset="2"/>
              </a:rPr>
              <a:t>material</a:t>
            </a:r>
            <a:r>
              <a:rPr lang="hu-HU" sz="1800" dirty="0">
                <a:sym typeface="Symbol" panose="05050102010706020507" pitchFamily="18" charset="2"/>
              </a:rPr>
              <a:t> létrehozás a </a:t>
            </a:r>
            <a:r>
              <a:rPr lang="hu-HU" sz="1800" dirty="0" err="1">
                <a:sym typeface="Symbol" panose="05050102010706020507" pitchFamily="18" charset="2"/>
              </a:rPr>
              <a:t>shaderből</a:t>
            </a:r>
            <a:endParaRPr lang="hu-HU" sz="1800" dirty="0">
              <a:sym typeface="Symbol" panose="05050102010706020507" pitchFamily="18" charset="2"/>
            </a:endParaRPr>
          </a:p>
        </p:txBody>
      </p:sp>
      <p:sp>
        <p:nvSpPr>
          <p:cNvPr id="6" name="Téglalap 5"/>
          <p:cNvSpPr/>
          <p:nvPr/>
        </p:nvSpPr>
        <p:spPr>
          <a:xfrm>
            <a:off x="726831" y="3356992"/>
            <a:ext cx="7690339" cy="15465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5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350" dirty="0">
                <a:solidFill>
                  <a:srgbClr val="0000FF"/>
                </a:solidFill>
                <a:latin typeface="Consolas" panose="020B0609020204030204" pitchFamily="49" charset="0"/>
              </a:rPr>
              <a:t>abstract</a:t>
            </a:r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35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350" dirty="0" err="1">
                <a:solidFill>
                  <a:srgbClr val="2B91AF"/>
                </a:solidFill>
                <a:latin typeface="Consolas" panose="020B0609020204030204" pitchFamily="49" charset="0"/>
              </a:rPr>
              <a:t>PostEffectsBase</a:t>
            </a:r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en-US" sz="1350" dirty="0" err="1">
                <a:solidFill>
                  <a:srgbClr val="2B91AF"/>
                </a:solidFill>
                <a:latin typeface="Consolas" panose="020B0609020204030204" pitchFamily="49" charset="0"/>
              </a:rPr>
              <a:t>MonoBehaviour</a:t>
            </a:r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35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350" dirty="0" err="1">
                <a:solidFill>
                  <a:srgbClr val="2B91AF"/>
                </a:solidFill>
                <a:latin typeface="Consolas" panose="020B0609020204030204" pitchFamily="49" charset="0"/>
              </a:rPr>
              <a:t>Shader</a:t>
            </a:r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350" dirty="0" err="1">
                <a:solidFill>
                  <a:srgbClr val="000000"/>
                </a:solidFill>
                <a:latin typeface="Consolas" panose="020B0609020204030204" pitchFamily="49" charset="0"/>
              </a:rPr>
              <a:t>shader</a:t>
            </a:r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350" dirty="0">
                <a:solidFill>
                  <a:srgbClr val="0000FF"/>
                </a:solidFill>
                <a:latin typeface="Consolas" panose="020B0609020204030204" pitchFamily="49" charset="0"/>
              </a:rPr>
              <a:t>null</a:t>
            </a:r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350" dirty="0">
                <a:solidFill>
                  <a:srgbClr val="0000FF"/>
                </a:solidFill>
                <a:latin typeface="Consolas" panose="020B0609020204030204" pitchFamily="49" charset="0"/>
              </a:rPr>
              <a:t>protected</a:t>
            </a:r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350" dirty="0">
                <a:solidFill>
                  <a:srgbClr val="2B91AF"/>
                </a:solidFill>
                <a:latin typeface="Consolas" panose="020B0609020204030204" pitchFamily="49" charset="0"/>
              </a:rPr>
              <a:t>Material</a:t>
            </a:r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350" dirty="0" err="1">
                <a:solidFill>
                  <a:srgbClr val="000000"/>
                </a:solidFill>
                <a:latin typeface="Consolas" panose="020B0609020204030204" pitchFamily="49" charset="0"/>
              </a:rPr>
              <a:t>material</a:t>
            </a:r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350" dirty="0">
                <a:solidFill>
                  <a:srgbClr val="0000FF"/>
                </a:solidFill>
                <a:latin typeface="Consolas" panose="020B0609020204030204" pitchFamily="49" charset="0"/>
              </a:rPr>
              <a:t>null</a:t>
            </a:r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en-US" sz="13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350" dirty="0">
                <a:solidFill>
                  <a:srgbClr val="008000"/>
                </a:solidFill>
                <a:latin typeface="Consolas" panose="020B0609020204030204" pitchFamily="49" charset="0"/>
              </a:rPr>
              <a:t>// </a:t>
            </a:r>
            <a:r>
              <a:rPr lang="hu-HU" sz="1350" dirty="0" err="1">
                <a:solidFill>
                  <a:srgbClr val="008000"/>
                </a:solidFill>
                <a:latin typeface="Consolas" panose="020B0609020204030204" pitchFamily="49" charset="0"/>
              </a:rPr>
              <a:t>CreateMaterial</a:t>
            </a:r>
            <a:r>
              <a:rPr lang="hu-HU" sz="1350" dirty="0">
                <a:solidFill>
                  <a:srgbClr val="008000"/>
                </a:solidFill>
                <a:latin typeface="Consolas" panose="020B0609020204030204" pitchFamily="49" charset="0"/>
              </a:rPr>
              <a:t>: következő fólia</a:t>
            </a:r>
            <a:endParaRPr lang="en-US" sz="13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sz="13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5216941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hu-HU" dirty="0"/>
              <a:t>Ősosztály utófeldolgozási effektekhez</a:t>
            </a:r>
            <a:endParaRPr lang="en-US" dirty="0"/>
          </a:p>
        </p:txBody>
      </p:sp>
      <p:sp>
        <p:nvSpPr>
          <p:cNvPr id="5" name="Téglalap 4"/>
          <p:cNvSpPr/>
          <p:nvPr/>
        </p:nvSpPr>
        <p:spPr>
          <a:xfrm>
            <a:off x="485800" y="1628800"/>
            <a:ext cx="7614592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protected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bool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CreateMaterial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(!</a:t>
            </a:r>
            <a:r>
              <a:rPr lang="en-US" sz="1400" dirty="0" err="1">
                <a:solidFill>
                  <a:srgbClr val="2B91AF"/>
                </a:solidFill>
                <a:latin typeface="Consolas" panose="020B0609020204030204" pitchFamily="49" charset="0"/>
              </a:rPr>
              <a:t>SystemInfo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.supportsImageEffects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400" dirty="0" err="1">
                <a:solidFill>
                  <a:srgbClr val="2B91AF"/>
                </a:solidFill>
                <a:latin typeface="Consolas" panose="020B0609020204030204" pitchFamily="49" charset="0"/>
              </a:rPr>
              <a:t>Debug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.LogWarning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"Image Effects are not supported on the current platform in 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ToString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enabled =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false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false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shader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==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null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400" dirty="0" err="1">
                <a:solidFill>
                  <a:srgbClr val="2B91AF"/>
                </a:solidFill>
                <a:latin typeface="Consolas" panose="020B0609020204030204" pitchFamily="49" charset="0"/>
              </a:rPr>
              <a:t>Debug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.LogWarning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"No </a:t>
            </a:r>
            <a:r>
              <a:rPr lang="en-US" sz="1400" dirty="0" err="1">
                <a:solidFill>
                  <a:srgbClr val="A31515"/>
                </a:solidFill>
                <a:latin typeface="Consolas" panose="020B0609020204030204" pitchFamily="49" charset="0"/>
              </a:rPr>
              <a:t>shader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 is set in 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ToString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enabled =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false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false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(!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shader.isSupported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400" dirty="0" err="1">
                <a:solidFill>
                  <a:srgbClr val="2B91AF"/>
                </a:solidFill>
                <a:latin typeface="Consolas" panose="020B0609020204030204" pitchFamily="49" charset="0"/>
              </a:rPr>
              <a:t>Debug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.LogWarning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"Unsupported </a:t>
            </a:r>
            <a:r>
              <a:rPr lang="en-US" sz="1400" dirty="0" err="1">
                <a:solidFill>
                  <a:srgbClr val="A31515"/>
                </a:solidFill>
                <a:latin typeface="Consolas" panose="020B0609020204030204" pitchFamily="49" charset="0"/>
              </a:rPr>
              <a:t>shader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 in 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ToString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enabled =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false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false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(material !=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null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&amp;&amp;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material.shader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==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shader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material =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2B91AF"/>
                </a:solidFill>
                <a:latin typeface="Consolas" panose="020B0609020204030204" pitchFamily="49" charset="0"/>
              </a:rPr>
              <a:t>Material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shader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material.hideFlags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400" dirty="0" err="1">
                <a:solidFill>
                  <a:srgbClr val="2B91AF"/>
                </a:solidFill>
                <a:latin typeface="Consolas" panose="020B0609020204030204" pitchFamily="49" charset="0"/>
              </a:rPr>
              <a:t>HideFlags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.DontSave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material !=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null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1027593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hu-HU" dirty="0"/>
              <a:t>Ősosztály utófeldolgozási effektekhez</a:t>
            </a:r>
            <a:endParaRPr lang="en-US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179512" y="1417638"/>
            <a:ext cx="8627464" cy="5323730"/>
          </a:xfrm>
        </p:spPr>
        <p:txBody>
          <a:bodyPr>
            <a:normAutofit fontScale="62500" lnSpcReduction="20000"/>
          </a:bodyPr>
          <a:lstStyle/>
          <a:p>
            <a:r>
              <a:rPr lang="hu-HU" dirty="0"/>
              <a:t>Hasonló (de sokkal komplexebb) ősosztály: </a:t>
            </a:r>
            <a:r>
              <a:rPr lang="hu-HU" dirty="0" err="1"/>
              <a:t>Unity</a:t>
            </a:r>
            <a:r>
              <a:rPr lang="hu-HU" dirty="0"/>
              <a:t> Post </a:t>
            </a:r>
            <a:r>
              <a:rPr lang="hu-HU" dirty="0" err="1"/>
              <a:t>Pocessing</a:t>
            </a:r>
            <a:r>
              <a:rPr lang="hu-HU" dirty="0"/>
              <a:t> </a:t>
            </a:r>
            <a:r>
              <a:rPr lang="hu-HU" dirty="0" err="1"/>
              <a:t>Stack</a:t>
            </a:r>
            <a:endParaRPr lang="hu-HU" dirty="0"/>
          </a:p>
          <a:p>
            <a:pPr lvl="1"/>
            <a:r>
              <a:rPr lang="en-US" sz="1500" dirty="0">
                <a:hlinkClick r:id="rId2"/>
              </a:rPr>
              <a:t>https://github.com/Unity-Technologies/PostProcessing/tree/v2/PostProcessing</a:t>
            </a:r>
            <a:endParaRPr lang="hu-HU" sz="1500" dirty="0"/>
          </a:p>
          <a:p>
            <a:endParaRPr lang="hu-HU" dirty="0"/>
          </a:p>
          <a:p>
            <a:endParaRPr lang="hu-HU" dirty="0"/>
          </a:p>
          <a:p>
            <a:endParaRPr lang="hu-HU" dirty="0"/>
          </a:p>
          <a:p>
            <a:endParaRPr lang="hu-HU" dirty="0"/>
          </a:p>
          <a:p>
            <a:endParaRPr lang="hu-HU" dirty="0"/>
          </a:p>
          <a:p>
            <a:endParaRPr lang="hu-HU" dirty="0"/>
          </a:p>
          <a:p>
            <a:r>
              <a:rPr lang="hu-HU" dirty="0"/>
              <a:t>Hasonló (de elavult, nem karbantartott) ősosztály: </a:t>
            </a:r>
            <a:r>
              <a:rPr lang="hu-HU" dirty="0" err="1"/>
              <a:t>Unity</a:t>
            </a:r>
            <a:r>
              <a:rPr lang="hu-HU" dirty="0"/>
              <a:t> Standard </a:t>
            </a:r>
            <a:r>
              <a:rPr lang="hu-HU" dirty="0" err="1"/>
              <a:t>Assets</a:t>
            </a:r>
            <a:r>
              <a:rPr lang="hu-HU" dirty="0"/>
              <a:t>, </a:t>
            </a:r>
            <a:r>
              <a:rPr lang="hu-HU" dirty="0" err="1"/>
              <a:t>Effects</a:t>
            </a:r>
            <a:r>
              <a:rPr lang="hu-HU" dirty="0"/>
              <a:t>/Image </a:t>
            </a:r>
            <a:r>
              <a:rPr lang="hu-HU" dirty="0" err="1"/>
              <a:t>Effects</a:t>
            </a:r>
            <a:endParaRPr lang="hu-HU" dirty="0"/>
          </a:p>
          <a:p>
            <a:pPr lvl="1"/>
            <a:r>
              <a:rPr lang="en-US" sz="1500" dirty="0">
                <a:hlinkClick r:id="rId3"/>
              </a:rPr>
              <a:t>https://assetstore.unity.com/packages/essentials/asset-packs/standard-assets-32351</a:t>
            </a:r>
            <a:endParaRPr lang="hu-HU" sz="1500" dirty="0"/>
          </a:p>
          <a:p>
            <a:endParaRPr lang="hu-HU" dirty="0"/>
          </a:p>
          <a:p>
            <a:endParaRPr lang="hu-HU" dirty="0"/>
          </a:p>
          <a:p>
            <a:pPr marL="0" indent="0">
              <a:buNone/>
            </a:pPr>
            <a:endParaRPr lang="hu-HU" dirty="0"/>
          </a:p>
          <a:p>
            <a:pPr marL="0" indent="0">
              <a:buNone/>
            </a:pPr>
            <a:endParaRPr lang="hu-HU" dirty="0"/>
          </a:p>
          <a:p>
            <a:pPr marL="0" indent="0">
              <a:buNone/>
            </a:pPr>
            <a:endParaRPr lang="hu-HU" dirty="0"/>
          </a:p>
          <a:p>
            <a:r>
              <a:rPr lang="hu-HU" dirty="0"/>
              <a:t>Inkább a sajátunkat használjuk</a:t>
            </a:r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7664" y="4797152"/>
            <a:ext cx="6150083" cy="1573917"/>
          </a:xfrm>
          <a:prstGeom prst="rect">
            <a:avLst/>
          </a:prstGeom>
        </p:spPr>
      </p:pic>
      <p:pic>
        <p:nvPicPr>
          <p:cNvPr id="5" name="Picture 2" descr="https://github.com/Unity-Technologies/PostProcessing/wiki/images/quickstart-3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916832"/>
            <a:ext cx="2736304" cy="2012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00809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Példa effekt: </a:t>
            </a:r>
            <a:r>
              <a:rPr lang="hu-HU" dirty="0" err="1"/>
              <a:t>luminancia</a:t>
            </a:r>
            <a:r>
              <a:rPr lang="hu-HU" dirty="0"/>
              <a:t> kvantálás</a:t>
            </a:r>
            <a:endParaRPr lang="en-US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u-HU" sz="2800" dirty="0"/>
              <a:t>Új </a:t>
            </a:r>
            <a:r>
              <a:rPr lang="hu-HU" sz="2800" dirty="0" err="1"/>
              <a:t>shader</a:t>
            </a:r>
            <a:r>
              <a:rPr lang="hu-HU" sz="2800" dirty="0"/>
              <a:t>: </a:t>
            </a:r>
            <a:r>
              <a:rPr lang="hu-HU" sz="2800" dirty="0" err="1"/>
              <a:t>LuminanceQuantization</a:t>
            </a:r>
            <a:endParaRPr lang="hu-HU" sz="2800" dirty="0"/>
          </a:p>
          <a:p>
            <a:pPr lvl="1"/>
            <a:r>
              <a:rPr lang="hu-HU" sz="2400" dirty="0" err="1"/>
              <a:t>Assets</a:t>
            </a:r>
            <a:r>
              <a:rPr lang="hu-HU" sz="2400" dirty="0"/>
              <a:t> </a:t>
            </a:r>
            <a:r>
              <a:rPr lang="hu-HU" sz="2400" dirty="0" err="1"/>
              <a:t>menu</a:t>
            </a:r>
            <a:r>
              <a:rPr lang="hu-HU" sz="2400" dirty="0"/>
              <a:t> </a:t>
            </a:r>
            <a:r>
              <a:rPr lang="en-GB" sz="2400" dirty="0"/>
              <a:t>→ Create → </a:t>
            </a:r>
            <a:r>
              <a:rPr lang="en-GB" sz="2400" dirty="0" err="1"/>
              <a:t>Shader</a:t>
            </a:r>
            <a:r>
              <a:rPr lang="en-GB" sz="2400" dirty="0"/>
              <a:t> → </a:t>
            </a:r>
            <a:r>
              <a:rPr lang="hu-HU" sz="2400" dirty="0"/>
              <a:t>Image </a:t>
            </a:r>
            <a:r>
              <a:rPr lang="hu-HU" sz="2400" dirty="0" err="1"/>
              <a:t>Effect</a:t>
            </a:r>
            <a:r>
              <a:rPr lang="hu-HU" sz="2400" dirty="0"/>
              <a:t> </a:t>
            </a:r>
            <a:r>
              <a:rPr lang="hu-HU" sz="2400" dirty="0" err="1"/>
              <a:t>Shader</a:t>
            </a:r>
            <a:endParaRPr lang="hu-HU" sz="2400" dirty="0"/>
          </a:p>
          <a:p>
            <a:r>
              <a:rPr lang="hu-HU" sz="2800" dirty="0"/>
              <a:t>Új C# script: </a:t>
            </a:r>
            <a:r>
              <a:rPr lang="hu-HU" sz="2800" dirty="0" err="1"/>
              <a:t>LumQuantEffect</a:t>
            </a:r>
          </a:p>
          <a:p>
            <a:pPr lvl="1"/>
            <a:endParaRPr lang="en-US" sz="2400" dirty="0"/>
          </a:p>
        </p:txBody>
      </p:sp>
      <p:sp>
        <p:nvSpPr>
          <p:cNvPr id="4" name="Téglalap 3"/>
          <p:cNvSpPr/>
          <p:nvPr/>
        </p:nvSpPr>
        <p:spPr>
          <a:xfrm>
            <a:off x="1084312" y="3253040"/>
            <a:ext cx="6584032" cy="341632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sz="1200" dirty="0" err="1">
                <a:solidFill>
                  <a:srgbClr val="2B91AF"/>
                </a:solidFill>
                <a:latin typeface="Consolas" panose="020B0609020204030204" pitchFamily="49" charset="0"/>
              </a:rPr>
              <a:t>ExecuteInEditMode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sz="1200" dirty="0" err="1">
                <a:solidFill>
                  <a:srgbClr val="2B91AF"/>
                </a:solidFill>
                <a:latin typeface="Consolas" panose="020B0609020204030204" pitchFamily="49" charset="0"/>
              </a:rPr>
              <a:t>RequireComponent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typeof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2B91AF"/>
                </a:solidFill>
                <a:latin typeface="Consolas" panose="020B0609020204030204" pitchFamily="49" charset="0"/>
              </a:rPr>
              <a:t>Camera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))]</a:t>
            </a:r>
            <a:endParaRPr lang="hu-HU" sz="12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2B91AF"/>
                </a:solidFill>
                <a:latin typeface="Consolas" panose="020B0609020204030204" pitchFamily="49" charset="0"/>
              </a:rPr>
              <a:t>LumQuantEffect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en-US" sz="1200" dirty="0" err="1">
                <a:solidFill>
                  <a:srgbClr val="2B91AF"/>
                </a:solidFill>
                <a:latin typeface="Consolas" panose="020B0609020204030204" pitchFamily="49" charset="0"/>
              </a:rPr>
              <a:t>PostEffectsBase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Start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shader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200" dirty="0" err="1">
                <a:solidFill>
                  <a:srgbClr val="2B91AF"/>
                </a:solidFill>
                <a:latin typeface="Consolas" panose="020B0609020204030204" pitchFamily="49" charset="0"/>
              </a:rPr>
              <a:t>Shader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.Find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hu-HU" sz="1200" dirty="0" err="1">
                <a:solidFill>
                  <a:srgbClr val="A31515"/>
                </a:solidFill>
                <a:latin typeface="Consolas" panose="020B0609020204030204" pitchFamily="49" charset="0"/>
              </a:rPr>
              <a:t>Custom</a:t>
            </a:r>
            <a:r>
              <a:rPr lang="en-US" sz="1200" dirty="0">
                <a:solidFill>
                  <a:srgbClr val="A31515"/>
                </a:solidFill>
                <a:latin typeface="Consolas" panose="020B0609020204030204" pitchFamily="49" charset="0"/>
              </a:rPr>
              <a:t>/</a:t>
            </a:r>
            <a:r>
              <a:rPr lang="hu-HU" sz="1200" dirty="0" err="1">
                <a:solidFill>
                  <a:srgbClr val="A31515"/>
                </a:solidFill>
                <a:latin typeface="Consolas" panose="020B0609020204030204" pitchFamily="49" charset="0"/>
              </a:rPr>
              <a:t>LuminanceQuantization</a:t>
            </a:r>
            <a:r>
              <a:rPr lang="en-US" sz="12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CreateMaterial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fr-FR" sz="12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200" dirty="0">
                <a:solidFill>
                  <a:srgbClr val="0000FF"/>
                </a:solidFill>
                <a:latin typeface="Consolas" panose="020B0609020204030204" pitchFamily="49" charset="0"/>
              </a:rPr>
              <a:t>OnRenderImage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fr-FR" sz="1200" dirty="0">
                <a:solidFill>
                  <a:srgbClr val="2B91AF"/>
                </a:solidFill>
                <a:latin typeface="Consolas" panose="020B0609020204030204" pitchFamily="49" charset="0"/>
              </a:rPr>
              <a:t>RenderTexture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 source, </a:t>
            </a:r>
            <a:r>
              <a:rPr lang="fr-FR" sz="1200" dirty="0">
                <a:solidFill>
                  <a:srgbClr val="2B91AF"/>
                </a:solidFill>
                <a:latin typeface="Consolas" panose="020B0609020204030204" pitchFamily="49" charset="0"/>
              </a:rPr>
              <a:t>RenderTexture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 destination) {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CreateMaterial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())</a:t>
            </a:r>
            <a:r>
              <a:rPr lang="hu-HU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200" dirty="0" err="1">
                <a:solidFill>
                  <a:srgbClr val="2B91AF"/>
                </a:solidFill>
                <a:latin typeface="Consolas" panose="020B0609020204030204" pitchFamily="49" charset="0"/>
              </a:rPr>
              <a:t>Graphics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.Blit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(source, destination, material);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else</a:t>
            </a:r>
            <a:r>
              <a:rPr lang="hu-HU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200" dirty="0" err="1">
                <a:solidFill>
                  <a:srgbClr val="2B91AF"/>
                </a:solidFill>
                <a:latin typeface="Consolas" panose="020B0609020204030204" pitchFamily="49" charset="0"/>
              </a:rPr>
              <a:t>Graphics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.Blit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(source, destination);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7112610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Shaderek</a:t>
            </a:r>
            <a:r>
              <a:rPr lang="hu-HU" dirty="0"/>
              <a:t> importálása </a:t>
            </a:r>
            <a:r>
              <a:rPr lang="hu-HU" dirty="0" err="1"/>
              <a:t>buildelésnél</a:t>
            </a:r>
            <a:endParaRPr lang="en-US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628650" y="1628800"/>
            <a:ext cx="6487258" cy="3263504"/>
          </a:xfrm>
        </p:spPr>
        <p:txBody>
          <a:bodyPr>
            <a:normAutofit/>
          </a:bodyPr>
          <a:lstStyle/>
          <a:p>
            <a:r>
              <a:rPr lang="hu-HU" dirty="0"/>
              <a:t>Edit </a:t>
            </a:r>
            <a:r>
              <a:rPr lang="en-GB" dirty="0"/>
              <a:t>→ </a:t>
            </a:r>
            <a:r>
              <a:rPr lang="hu-HU" dirty="0"/>
              <a:t>Project </a:t>
            </a:r>
            <a:r>
              <a:rPr lang="hu-HU" dirty="0" err="1"/>
              <a:t>settings</a:t>
            </a:r>
            <a:r>
              <a:rPr lang="hu-HU" dirty="0"/>
              <a:t> </a:t>
            </a:r>
            <a:r>
              <a:rPr lang="en-GB" dirty="0"/>
              <a:t>→</a:t>
            </a:r>
            <a:r>
              <a:rPr lang="hu-HU" dirty="0"/>
              <a:t> </a:t>
            </a:r>
            <a:r>
              <a:rPr lang="hu-HU" dirty="0" err="1"/>
              <a:t>Graphics</a:t>
            </a:r>
            <a:endParaRPr lang="hu-HU" dirty="0"/>
          </a:p>
          <a:p>
            <a:r>
              <a:rPr lang="hu-HU" dirty="0"/>
              <a:t>Ha egy </a:t>
            </a:r>
            <a:r>
              <a:rPr lang="hu-HU" dirty="0" err="1"/>
              <a:t>shadert</a:t>
            </a:r>
            <a:r>
              <a:rPr lang="hu-HU" dirty="0"/>
              <a:t> nem rendeltünk manuálisan egyetlen </a:t>
            </a:r>
            <a:r>
              <a:rPr lang="hu-HU" dirty="0" err="1"/>
              <a:t>materialhoz</a:t>
            </a:r>
            <a:r>
              <a:rPr lang="hu-HU" dirty="0"/>
              <a:t> sem, nem kerül be a </a:t>
            </a:r>
            <a:r>
              <a:rPr lang="hu-HU" dirty="0" err="1"/>
              <a:t>buildbe</a:t>
            </a:r>
            <a:endParaRPr lang="hu-HU" dirty="0"/>
          </a:p>
          <a:p>
            <a:pPr lvl="1"/>
            <a:r>
              <a:rPr lang="hu-HU" dirty="0"/>
              <a:t>Most scriptből töltjük be, tehát automatikusan nem kerül a </a:t>
            </a:r>
            <a:r>
              <a:rPr lang="hu-HU" dirty="0" err="1"/>
              <a:t>buildbe</a:t>
            </a:r>
            <a:endParaRPr lang="hu-HU" dirty="0"/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091" y="4984030"/>
            <a:ext cx="3450431" cy="1228725"/>
          </a:xfrm>
          <a:prstGeom prst="rect">
            <a:avLst/>
          </a:prstGeom>
        </p:spPr>
      </p:pic>
      <p:pic>
        <p:nvPicPr>
          <p:cNvPr id="6" name="Kép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0312" y="1304591"/>
            <a:ext cx="1550468" cy="2484449"/>
          </a:xfrm>
          <a:prstGeom prst="rect">
            <a:avLst/>
          </a:prstGeom>
        </p:spPr>
      </p:pic>
      <p:sp>
        <p:nvSpPr>
          <p:cNvPr id="7" name="Jobbra nyíl 6"/>
          <p:cNvSpPr/>
          <p:nvPr/>
        </p:nvSpPr>
        <p:spPr>
          <a:xfrm>
            <a:off x="4198090" y="5218422"/>
            <a:ext cx="895865" cy="7599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8" name="Kép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7304" y="4941168"/>
            <a:ext cx="3436144" cy="131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6843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Próba</a:t>
            </a:r>
            <a:endParaRPr lang="en-US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717984" y="1484784"/>
            <a:ext cx="7454416" cy="3263504"/>
          </a:xfrm>
        </p:spPr>
        <p:txBody>
          <a:bodyPr>
            <a:normAutofit/>
          </a:bodyPr>
          <a:lstStyle/>
          <a:p>
            <a:r>
              <a:rPr lang="hu-HU" sz="2400" dirty="0"/>
              <a:t>Adjuk hozzá a </a:t>
            </a:r>
            <a:r>
              <a:rPr lang="hu-HU" sz="2400" dirty="0" err="1"/>
              <a:t>szkriptet</a:t>
            </a:r>
            <a:r>
              <a:rPr lang="hu-HU" sz="2400" dirty="0"/>
              <a:t> a fő kamerához</a:t>
            </a:r>
          </a:p>
          <a:p>
            <a:r>
              <a:rPr lang="hu-HU" sz="2400" dirty="0"/>
              <a:t>A színek </a:t>
            </a:r>
            <a:r>
              <a:rPr lang="hu-HU" sz="2400" dirty="0" err="1"/>
              <a:t>invertálva</a:t>
            </a:r>
            <a:r>
              <a:rPr lang="hu-HU" sz="2400" dirty="0"/>
              <a:t> lettek!</a:t>
            </a:r>
          </a:p>
          <a:p>
            <a:pPr lvl="1"/>
            <a:r>
              <a:rPr lang="hu-HU" sz="1800" dirty="0"/>
              <a:t>A </a:t>
            </a:r>
            <a:r>
              <a:rPr lang="hu-HU" sz="1800" dirty="0" err="1"/>
              <a:t>Unity</a:t>
            </a:r>
            <a:r>
              <a:rPr lang="hu-HU" sz="1800" dirty="0"/>
              <a:t> Image </a:t>
            </a:r>
            <a:r>
              <a:rPr lang="hu-HU" sz="1800" dirty="0" err="1"/>
              <a:t>Effect</a:t>
            </a:r>
            <a:r>
              <a:rPr lang="hu-HU" sz="1800" dirty="0"/>
              <a:t> </a:t>
            </a:r>
            <a:r>
              <a:rPr lang="hu-HU" sz="1800" dirty="0" err="1"/>
              <a:t>shader</a:t>
            </a:r>
            <a:r>
              <a:rPr lang="hu-HU" sz="1800" dirty="0"/>
              <a:t> sablonban ez van</a:t>
            </a:r>
            <a:endParaRPr lang="en-US" sz="2400" dirty="0"/>
          </a:p>
        </p:txBody>
      </p:sp>
      <p:pic>
        <p:nvPicPr>
          <p:cNvPr id="7" name="Kép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680" y="2924944"/>
            <a:ext cx="5764166" cy="365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951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Picture 5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8305" y="3156037"/>
            <a:ext cx="663015" cy="605362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4615" y="4329114"/>
            <a:ext cx="668212" cy="624460"/>
          </a:xfrm>
          <a:prstGeom prst="rect">
            <a:avLst/>
          </a:prstGeom>
        </p:spPr>
      </p:pic>
      <p:sp>
        <p:nvSpPr>
          <p:cNvPr id="25" name="Rectangle 24"/>
          <p:cNvSpPr/>
          <p:nvPr/>
        </p:nvSpPr>
        <p:spPr>
          <a:xfrm>
            <a:off x="6414894" y="2922783"/>
            <a:ext cx="653047" cy="9683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Rendering pipeline</a:t>
            </a:r>
          </a:p>
        </p:txBody>
      </p:sp>
      <p:sp>
        <p:nvSpPr>
          <p:cNvPr id="4" name="Rectangle 3"/>
          <p:cNvSpPr/>
          <p:nvPr/>
        </p:nvSpPr>
        <p:spPr>
          <a:xfrm>
            <a:off x="208775" y="3961522"/>
            <a:ext cx="816183" cy="365693"/>
          </a:xfrm>
          <a:prstGeom prst="rect">
            <a:avLst/>
          </a:prstGeom>
          <a:solidFill>
            <a:srgbClr val="FF000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Vertex </a:t>
            </a:r>
            <a:r>
              <a:rPr lang="en-GB" sz="900" dirty="0" err="1"/>
              <a:t>shader</a:t>
            </a:r>
            <a:endParaRPr lang="en-GB" sz="900" dirty="0"/>
          </a:p>
        </p:txBody>
      </p:sp>
      <p:sp>
        <p:nvSpPr>
          <p:cNvPr id="5" name="Rectangle 4"/>
          <p:cNvSpPr/>
          <p:nvPr/>
        </p:nvSpPr>
        <p:spPr>
          <a:xfrm>
            <a:off x="1280628" y="3961522"/>
            <a:ext cx="816183" cy="365693"/>
          </a:xfrm>
          <a:prstGeom prst="rect">
            <a:avLst/>
          </a:prstGeom>
          <a:solidFill>
            <a:srgbClr val="FF000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Geometry </a:t>
            </a:r>
            <a:r>
              <a:rPr lang="en-GB" sz="900" dirty="0" err="1"/>
              <a:t>shader</a:t>
            </a:r>
            <a:endParaRPr lang="en-GB" sz="900" dirty="0"/>
          </a:p>
        </p:txBody>
      </p:sp>
      <p:sp>
        <p:nvSpPr>
          <p:cNvPr id="6" name="Rectangle 5"/>
          <p:cNvSpPr/>
          <p:nvPr/>
        </p:nvSpPr>
        <p:spPr>
          <a:xfrm>
            <a:off x="2352481" y="3961522"/>
            <a:ext cx="816183" cy="3656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Rasterization</a:t>
            </a:r>
          </a:p>
        </p:txBody>
      </p:sp>
      <p:sp>
        <p:nvSpPr>
          <p:cNvPr id="7" name="Rectangle 6"/>
          <p:cNvSpPr/>
          <p:nvPr/>
        </p:nvSpPr>
        <p:spPr>
          <a:xfrm>
            <a:off x="3423366" y="3961522"/>
            <a:ext cx="816183" cy="365693"/>
          </a:xfrm>
          <a:prstGeom prst="rect">
            <a:avLst/>
          </a:prstGeom>
          <a:solidFill>
            <a:srgbClr val="FF000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Fragment </a:t>
            </a:r>
            <a:r>
              <a:rPr lang="en-GB" sz="900" dirty="0" err="1"/>
              <a:t>shader</a:t>
            </a:r>
            <a:endParaRPr lang="en-GB" sz="900" dirty="0"/>
          </a:p>
        </p:txBody>
      </p:sp>
      <p:sp>
        <p:nvSpPr>
          <p:cNvPr id="8" name="Rectangle 7"/>
          <p:cNvSpPr/>
          <p:nvPr/>
        </p:nvSpPr>
        <p:spPr>
          <a:xfrm>
            <a:off x="4494251" y="3961522"/>
            <a:ext cx="816183" cy="3656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Compositing</a:t>
            </a:r>
          </a:p>
        </p:txBody>
      </p:sp>
      <p:sp>
        <p:nvSpPr>
          <p:cNvPr id="9" name="Rectangle 8"/>
          <p:cNvSpPr/>
          <p:nvPr/>
        </p:nvSpPr>
        <p:spPr>
          <a:xfrm>
            <a:off x="5592371" y="3964668"/>
            <a:ext cx="816183" cy="36569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 err="1"/>
              <a:t>Color</a:t>
            </a:r>
            <a:r>
              <a:rPr lang="en-GB" sz="900" dirty="0"/>
              <a:t> buffer</a:t>
            </a:r>
          </a:p>
        </p:txBody>
      </p:sp>
      <p:sp>
        <p:nvSpPr>
          <p:cNvPr id="10" name="Rectangle 9"/>
          <p:cNvSpPr/>
          <p:nvPr/>
        </p:nvSpPr>
        <p:spPr>
          <a:xfrm>
            <a:off x="5600389" y="2781218"/>
            <a:ext cx="816183" cy="36569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Depth buffer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592371" y="5040640"/>
            <a:ext cx="816183" cy="36569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Normal buffer</a:t>
            </a:r>
          </a:p>
        </p:txBody>
      </p:sp>
      <p:sp>
        <p:nvSpPr>
          <p:cNvPr id="14" name="Right Arrow 13"/>
          <p:cNvSpPr/>
          <p:nvPr/>
        </p:nvSpPr>
        <p:spPr>
          <a:xfrm>
            <a:off x="1024959" y="4060394"/>
            <a:ext cx="255670" cy="176868"/>
          </a:xfrm>
          <a:prstGeom prst="rightArrow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15" name="Right Arrow 14"/>
          <p:cNvSpPr/>
          <p:nvPr/>
        </p:nvSpPr>
        <p:spPr>
          <a:xfrm>
            <a:off x="2103661" y="4060394"/>
            <a:ext cx="255670" cy="176868"/>
          </a:xfrm>
          <a:prstGeom prst="rightArrow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16" name="Right Arrow 15"/>
          <p:cNvSpPr/>
          <p:nvPr/>
        </p:nvSpPr>
        <p:spPr>
          <a:xfrm>
            <a:off x="3178366" y="4055934"/>
            <a:ext cx="255670" cy="176868"/>
          </a:xfrm>
          <a:prstGeom prst="rightArrow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17" name="Right Arrow 16"/>
          <p:cNvSpPr/>
          <p:nvPr/>
        </p:nvSpPr>
        <p:spPr>
          <a:xfrm>
            <a:off x="4244121" y="4055934"/>
            <a:ext cx="255670" cy="176868"/>
          </a:xfrm>
          <a:prstGeom prst="rightArrow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18" name="Right Arrow 17"/>
          <p:cNvSpPr/>
          <p:nvPr/>
        </p:nvSpPr>
        <p:spPr>
          <a:xfrm>
            <a:off x="5345426" y="4055934"/>
            <a:ext cx="255670" cy="176868"/>
          </a:xfrm>
          <a:prstGeom prst="rightArrow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19" name="Right Arrow 18"/>
          <p:cNvSpPr/>
          <p:nvPr/>
        </p:nvSpPr>
        <p:spPr>
          <a:xfrm>
            <a:off x="5343699" y="2887406"/>
            <a:ext cx="255670" cy="176868"/>
          </a:xfrm>
          <a:prstGeom prst="rightArrow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20" name="Right Arrow 19"/>
          <p:cNvSpPr/>
          <p:nvPr/>
        </p:nvSpPr>
        <p:spPr>
          <a:xfrm>
            <a:off x="5343800" y="5151322"/>
            <a:ext cx="255670" cy="176868"/>
          </a:xfrm>
          <a:prstGeom prst="rightArrow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22" name="Rectangle 21"/>
          <p:cNvSpPr/>
          <p:nvPr/>
        </p:nvSpPr>
        <p:spPr>
          <a:xfrm>
            <a:off x="5284168" y="2942639"/>
            <a:ext cx="50600" cy="2330321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23" name="Right Arrow 22"/>
          <p:cNvSpPr/>
          <p:nvPr/>
        </p:nvSpPr>
        <p:spPr>
          <a:xfrm>
            <a:off x="6409552" y="4055934"/>
            <a:ext cx="456278" cy="176868"/>
          </a:xfrm>
          <a:prstGeom prst="rightArrow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26" name="Rectangle 25"/>
          <p:cNvSpPr/>
          <p:nvPr/>
        </p:nvSpPr>
        <p:spPr>
          <a:xfrm>
            <a:off x="6414894" y="5179446"/>
            <a:ext cx="653047" cy="9683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5677" y="3202907"/>
            <a:ext cx="881226" cy="676113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7363" y="3189664"/>
            <a:ext cx="831367" cy="690396"/>
          </a:xfrm>
          <a:prstGeom prst="rect">
            <a:avLst/>
          </a:prstGeom>
        </p:spPr>
      </p:pic>
      <p:sp>
        <p:nvSpPr>
          <p:cNvPr id="44" name="Oval 43"/>
          <p:cNvSpPr/>
          <p:nvPr/>
        </p:nvSpPr>
        <p:spPr>
          <a:xfrm>
            <a:off x="251926" y="3398258"/>
            <a:ext cx="62982" cy="62982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45" name="Oval 44"/>
          <p:cNvSpPr/>
          <p:nvPr/>
        </p:nvSpPr>
        <p:spPr>
          <a:xfrm>
            <a:off x="338234" y="3624528"/>
            <a:ext cx="62982" cy="62982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46" name="Oval 45"/>
          <p:cNvSpPr/>
          <p:nvPr/>
        </p:nvSpPr>
        <p:spPr>
          <a:xfrm>
            <a:off x="807098" y="3358603"/>
            <a:ext cx="62982" cy="62982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cxnSp>
        <p:nvCxnSpPr>
          <p:cNvPr id="51" name="Straight Connector 50"/>
          <p:cNvCxnSpPr/>
          <p:nvPr/>
        </p:nvCxnSpPr>
        <p:spPr>
          <a:xfrm flipV="1">
            <a:off x="1474180" y="3393592"/>
            <a:ext cx="538842" cy="354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1460184" y="3439978"/>
            <a:ext cx="69980" cy="2126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V="1">
            <a:off x="1558080" y="3393592"/>
            <a:ext cx="454942" cy="2659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/>
          <p:cNvSpPr/>
          <p:nvPr/>
        </p:nvSpPr>
        <p:spPr>
          <a:xfrm>
            <a:off x="1439189" y="3405740"/>
            <a:ext cx="62982" cy="62982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55" name="Oval 54"/>
          <p:cNvSpPr/>
          <p:nvPr/>
        </p:nvSpPr>
        <p:spPr>
          <a:xfrm>
            <a:off x="1525497" y="3632009"/>
            <a:ext cx="62982" cy="62982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56" name="Oval 55"/>
          <p:cNvSpPr/>
          <p:nvPr/>
        </p:nvSpPr>
        <p:spPr>
          <a:xfrm>
            <a:off x="1994361" y="3366084"/>
            <a:ext cx="62982" cy="62982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3" name="Rounded Rectangle 2"/>
          <p:cNvSpPr/>
          <p:nvPr/>
        </p:nvSpPr>
        <p:spPr>
          <a:xfrm>
            <a:off x="104970" y="2466776"/>
            <a:ext cx="6459116" cy="3432378"/>
          </a:xfrm>
          <a:prstGeom prst="roundRect">
            <a:avLst/>
          </a:prstGeom>
          <a:noFill/>
          <a:ln w="4762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48" name="TextBox 47"/>
          <p:cNvSpPr txBox="1"/>
          <p:nvPr/>
        </p:nvSpPr>
        <p:spPr>
          <a:xfrm>
            <a:off x="2591992" y="2522329"/>
            <a:ext cx="12394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3D pipeline</a:t>
            </a:r>
          </a:p>
        </p:txBody>
      </p:sp>
      <p:grpSp>
        <p:nvGrpSpPr>
          <p:cNvPr id="36" name="Csoportba foglalás 35"/>
          <p:cNvGrpSpPr/>
          <p:nvPr/>
        </p:nvGrpSpPr>
        <p:grpSpPr>
          <a:xfrm>
            <a:off x="6782674" y="2466776"/>
            <a:ext cx="2280540" cy="3432378"/>
            <a:chOff x="9043565" y="2146035"/>
            <a:chExt cx="3040720" cy="4576504"/>
          </a:xfr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grpSpPr>
        <p:pic>
          <p:nvPicPr>
            <p:cNvPr id="60" name="Picture 5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959148" y="4634763"/>
              <a:ext cx="959839" cy="897364"/>
            </a:xfrm>
            <a:prstGeom prst="rect">
              <a:avLst/>
            </a:prstGeom>
          </p:spPr>
        </p:pic>
        <p:sp>
          <p:nvSpPr>
            <p:cNvPr id="12" name="Rectangle 11"/>
            <p:cNvSpPr/>
            <p:nvPr/>
          </p:nvSpPr>
          <p:spPr>
            <a:xfrm>
              <a:off x="9154440" y="4139029"/>
              <a:ext cx="1088244" cy="48759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900" dirty="0"/>
                <a:t>Image processing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0852386" y="4139029"/>
              <a:ext cx="1088244" cy="48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900" dirty="0" err="1"/>
                <a:t>Color</a:t>
              </a:r>
              <a:r>
                <a:rPr lang="en-GB" sz="900" dirty="0"/>
                <a:t> buffer</a:t>
              </a:r>
            </a:p>
          </p:txBody>
        </p:sp>
        <p:sp>
          <p:nvSpPr>
            <p:cNvPr id="24" name="Right Arrow 23"/>
            <p:cNvSpPr/>
            <p:nvPr/>
          </p:nvSpPr>
          <p:spPr>
            <a:xfrm rot="5400000">
              <a:off x="8669399" y="3328625"/>
              <a:ext cx="1384988" cy="235824"/>
            </a:xfrm>
            <a:prstGeom prst="rightArrow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27" name="Right Arrow 26"/>
            <p:cNvSpPr/>
            <p:nvPr/>
          </p:nvSpPr>
          <p:spPr>
            <a:xfrm rot="16200000">
              <a:off x="8744799" y="5152607"/>
              <a:ext cx="1234187" cy="235824"/>
            </a:xfrm>
            <a:prstGeom prst="rightArrow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28" name="Right Arrow 27"/>
            <p:cNvSpPr/>
            <p:nvPr/>
          </p:nvSpPr>
          <p:spPr>
            <a:xfrm rot="5400000">
              <a:off x="9742255" y="3744606"/>
              <a:ext cx="545560" cy="235824"/>
            </a:xfrm>
            <a:prstGeom prst="rightArrow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9955969" y="3472823"/>
              <a:ext cx="1549986" cy="13493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30" name="Rectangle 29"/>
            <p:cNvSpPr/>
            <p:nvPr/>
          </p:nvSpPr>
          <p:spPr>
            <a:xfrm rot="5400000">
              <a:off x="11098819" y="3742984"/>
              <a:ext cx="680498" cy="133771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31" name="Right Arrow 30"/>
            <p:cNvSpPr/>
            <p:nvPr/>
          </p:nvSpPr>
          <p:spPr>
            <a:xfrm>
              <a:off x="10249531" y="4264912"/>
              <a:ext cx="608370" cy="235824"/>
            </a:xfrm>
            <a:prstGeom prst="rightArrow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47" name="Rounded Rectangle 46"/>
            <p:cNvSpPr/>
            <p:nvPr/>
          </p:nvSpPr>
          <p:spPr>
            <a:xfrm>
              <a:off x="9043565" y="2146035"/>
              <a:ext cx="3040720" cy="4576504"/>
            </a:xfrm>
            <a:prstGeom prst="roundRect">
              <a:avLst/>
            </a:prstGeom>
            <a:noFill/>
            <a:ln w="4762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9517153" y="2220106"/>
              <a:ext cx="2176935" cy="1231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 dirty="0"/>
                <a:t>Post processing pipeline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813397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Shader</a:t>
            </a:r>
            <a:r>
              <a:rPr lang="hu-HU" dirty="0"/>
              <a:t> sablon</a:t>
            </a:r>
            <a:endParaRPr lang="en-US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u-HU" sz="2400" dirty="0"/>
              <a:t>Nézzünk bele a generált </a:t>
            </a:r>
            <a:r>
              <a:rPr lang="hu-HU" sz="2400" dirty="0" err="1"/>
              <a:t>shaderbe</a:t>
            </a:r>
            <a:endParaRPr lang="hu-HU" sz="2400" dirty="0"/>
          </a:p>
          <a:p>
            <a:r>
              <a:rPr lang="hu-HU" sz="2400" dirty="0" err="1"/>
              <a:t>Pass-through</a:t>
            </a:r>
            <a:r>
              <a:rPr lang="hu-HU" sz="2400" dirty="0"/>
              <a:t> </a:t>
            </a:r>
            <a:r>
              <a:rPr lang="hu-HU" sz="2400" dirty="0" err="1"/>
              <a:t>vertex</a:t>
            </a:r>
            <a:r>
              <a:rPr lang="hu-HU" sz="2400" dirty="0"/>
              <a:t> </a:t>
            </a:r>
            <a:r>
              <a:rPr lang="hu-HU" sz="2400" dirty="0" err="1"/>
              <a:t>shader</a:t>
            </a:r>
            <a:endParaRPr lang="hu-HU" sz="2400" dirty="0"/>
          </a:p>
          <a:p>
            <a:r>
              <a:rPr lang="hu-HU" sz="2400" dirty="0"/>
              <a:t>Textúra olvasás és szín </a:t>
            </a:r>
            <a:r>
              <a:rPr lang="hu-HU" sz="2400" dirty="0" err="1"/>
              <a:t>invertálás</a:t>
            </a:r>
            <a:r>
              <a:rPr lang="hu-HU" sz="2400" dirty="0"/>
              <a:t> a </a:t>
            </a:r>
            <a:r>
              <a:rPr lang="hu-HU" sz="2400" dirty="0" err="1"/>
              <a:t>fragment</a:t>
            </a:r>
            <a:r>
              <a:rPr lang="hu-HU" sz="2400" dirty="0"/>
              <a:t> </a:t>
            </a:r>
            <a:r>
              <a:rPr lang="hu-HU" sz="2400" dirty="0" err="1"/>
              <a:t>shaderben</a:t>
            </a:r>
            <a:endParaRPr lang="en-US" sz="2400" dirty="0"/>
          </a:p>
        </p:txBody>
      </p:sp>
      <p:sp>
        <p:nvSpPr>
          <p:cNvPr id="4" name="Téglalap 3"/>
          <p:cNvSpPr/>
          <p:nvPr/>
        </p:nvSpPr>
        <p:spPr>
          <a:xfrm>
            <a:off x="1043608" y="3394154"/>
            <a:ext cx="7272808" cy="233910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v2f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vert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appdata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v)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hu-HU" sz="1600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v2f o;</a:t>
            </a:r>
            <a:endParaRPr lang="hu-HU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hu-HU" sz="1600" dirty="0">
                <a:solidFill>
                  <a:srgbClr val="008000"/>
                </a:solidFill>
                <a:latin typeface="Consolas" panose="020B0609020204030204" pitchFamily="49" charset="0"/>
              </a:rPr>
              <a:t>   </a:t>
            </a:r>
            <a:r>
              <a:rPr lang="en-US" sz="1600" dirty="0">
                <a:solidFill>
                  <a:srgbClr val="008000"/>
                </a:solidFill>
                <a:latin typeface="Consolas" panose="020B0609020204030204" pitchFamily="49" charset="0"/>
              </a:rPr>
              <a:t>// </a:t>
            </a:r>
            <a:r>
              <a:rPr lang="hu-HU" sz="1600" dirty="0">
                <a:solidFill>
                  <a:srgbClr val="008000"/>
                </a:solidFill>
                <a:latin typeface="Consolas" panose="020B0609020204030204" pitchFamily="49" charset="0"/>
              </a:rPr>
              <a:t>lehetne </a:t>
            </a:r>
            <a:r>
              <a:rPr lang="hu-HU" sz="1600" dirty="0" err="1">
                <a:solidFill>
                  <a:srgbClr val="008000"/>
                </a:solidFill>
                <a:latin typeface="Consolas" panose="020B0609020204030204" pitchFamily="49" charset="0"/>
              </a:rPr>
              <a:t>o.vertex</a:t>
            </a:r>
            <a:r>
              <a:rPr lang="hu-HU" sz="1600" dirty="0">
                <a:solidFill>
                  <a:srgbClr val="008000"/>
                </a:solidFill>
                <a:latin typeface="Consolas" panose="020B0609020204030204" pitchFamily="49" charset="0"/>
              </a:rPr>
              <a:t> = </a:t>
            </a:r>
            <a:r>
              <a:rPr lang="hu-HU" sz="1600" dirty="0" err="1">
                <a:solidFill>
                  <a:srgbClr val="008000"/>
                </a:solidFill>
                <a:latin typeface="Consolas" panose="020B0609020204030204" pitchFamily="49" charset="0"/>
              </a:rPr>
              <a:t>v.vertex</a:t>
            </a:r>
            <a:endParaRPr lang="hu-HU" sz="1600" dirty="0">
              <a:solidFill>
                <a:srgbClr val="008000"/>
              </a:solidFill>
              <a:latin typeface="Consolas" panose="020B0609020204030204" pitchFamily="49" charset="0"/>
            </a:endParaRPr>
          </a:p>
          <a:p>
            <a:r>
              <a:rPr lang="hu-HU" sz="1600" dirty="0">
                <a:solidFill>
                  <a:srgbClr val="008000"/>
                </a:solidFill>
                <a:latin typeface="Consolas" panose="020B0609020204030204" pitchFamily="49" charset="0"/>
              </a:rPr>
              <a:t>   // (</a:t>
            </a:r>
            <a:r>
              <a:rPr lang="hu-HU" sz="1600" dirty="0" err="1">
                <a:solidFill>
                  <a:srgbClr val="008000"/>
                </a:solidFill>
                <a:latin typeface="Consolas" panose="020B0609020204030204" pitchFamily="49" charset="0"/>
              </a:rPr>
              <a:t>Graphics.Blit</a:t>
            </a:r>
            <a:r>
              <a:rPr lang="hu-HU" sz="1600" dirty="0">
                <a:solidFill>
                  <a:srgbClr val="008000"/>
                </a:solidFill>
                <a:latin typeface="Consolas" panose="020B0609020204030204" pitchFamily="49" charset="0"/>
              </a:rPr>
              <a:t> minden </a:t>
            </a:r>
            <a:r>
              <a:rPr lang="hu-HU" sz="1600" dirty="0" err="1">
                <a:solidFill>
                  <a:srgbClr val="008000"/>
                </a:solidFill>
                <a:latin typeface="Consolas" panose="020B0609020204030204" pitchFamily="49" charset="0"/>
              </a:rPr>
              <a:t>matrixot</a:t>
            </a:r>
            <a:r>
              <a:rPr lang="hu-HU" sz="1600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hu-HU" sz="1600" dirty="0" err="1">
                <a:solidFill>
                  <a:srgbClr val="008000"/>
                </a:solidFill>
                <a:latin typeface="Consolas" panose="020B0609020204030204" pitchFamily="49" charset="0"/>
              </a:rPr>
              <a:t>identitasra</a:t>
            </a:r>
            <a:r>
              <a:rPr lang="hu-HU" sz="1600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hu-HU" sz="1600" dirty="0" err="1">
                <a:solidFill>
                  <a:srgbClr val="008000"/>
                </a:solidFill>
                <a:latin typeface="Consolas" panose="020B0609020204030204" pitchFamily="49" charset="0"/>
              </a:rPr>
              <a:t>allit</a:t>
            </a:r>
            <a:r>
              <a:rPr lang="hu-HU" sz="1600" dirty="0">
                <a:solidFill>
                  <a:srgbClr val="008000"/>
                </a:solidFill>
                <a:latin typeface="Consolas" panose="020B0609020204030204" pitchFamily="49" charset="0"/>
              </a:rPr>
              <a:t>)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hu-HU" sz="1600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o.vertex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UnityObjectToClipPos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v.vertex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hu-HU" sz="1600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o.uv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v.uv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hu-HU" sz="1600" dirty="0">
                <a:solidFill>
                  <a:srgbClr val="0000FF"/>
                </a:solidFill>
                <a:latin typeface="Consolas" panose="020B0609020204030204" pitchFamily="49" charset="0"/>
              </a:rPr>
              <a:t> 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o;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1737518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Shader</a:t>
            </a:r>
            <a:r>
              <a:rPr lang="hu-HU" dirty="0"/>
              <a:t> sablon</a:t>
            </a:r>
            <a:endParaRPr lang="en-US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u-HU" sz="2400" dirty="0"/>
              <a:t>Nézzünk bele a generált </a:t>
            </a:r>
            <a:r>
              <a:rPr lang="hu-HU" sz="2400" dirty="0" err="1"/>
              <a:t>shaderbe</a:t>
            </a:r>
            <a:endParaRPr lang="hu-HU" sz="2400" dirty="0"/>
          </a:p>
          <a:p>
            <a:r>
              <a:rPr lang="hu-HU" sz="2400" dirty="0" err="1"/>
              <a:t>Pass-through</a:t>
            </a:r>
            <a:r>
              <a:rPr lang="hu-HU" sz="2400" dirty="0"/>
              <a:t> </a:t>
            </a:r>
            <a:r>
              <a:rPr lang="hu-HU" sz="2400" dirty="0" err="1"/>
              <a:t>vertex</a:t>
            </a:r>
            <a:r>
              <a:rPr lang="hu-HU" sz="2400" dirty="0"/>
              <a:t> </a:t>
            </a:r>
            <a:r>
              <a:rPr lang="hu-HU" sz="2400" dirty="0" err="1"/>
              <a:t>shader</a:t>
            </a:r>
            <a:endParaRPr lang="hu-HU" sz="2400" dirty="0"/>
          </a:p>
          <a:p>
            <a:r>
              <a:rPr lang="hu-HU" sz="2400" dirty="0"/>
              <a:t>Textúra olvasás és szín </a:t>
            </a:r>
            <a:r>
              <a:rPr lang="hu-HU" sz="2400" dirty="0" err="1"/>
              <a:t>invertálás</a:t>
            </a:r>
            <a:r>
              <a:rPr lang="hu-HU" sz="2400" dirty="0"/>
              <a:t> a </a:t>
            </a:r>
            <a:r>
              <a:rPr lang="hu-HU" sz="2400" dirty="0" err="1"/>
              <a:t>fragment</a:t>
            </a:r>
            <a:r>
              <a:rPr lang="hu-HU" sz="2400" dirty="0"/>
              <a:t> </a:t>
            </a:r>
            <a:r>
              <a:rPr lang="hu-HU" sz="2400" dirty="0" err="1"/>
              <a:t>shaderben</a:t>
            </a:r>
            <a:endParaRPr lang="en-US" sz="2400" dirty="0"/>
          </a:p>
        </p:txBody>
      </p:sp>
      <p:sp>
        <p:nvSpPr>
          <p:cNvPr id="5" name="Téglalap 4"/>
          <p:cNvSpPr/>
          <p:nvPr/>
        </p:nvSpPr>
        <p:spPr>
          <a:xfrm>
            <a:off x="1068288" y="3429000"/>
            <a:ext cx="6600056" cy="230832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sampler2D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_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MainTex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r>
              <a:rPr lang="hu-HU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8000"/>
                </a:solidFill>
                <a:latin typeface="Consolas" panose="020B0609020204030204" pitchFamily="49" charset="0"/>
              </a:rPr>
              <a:t>// </a:t>
            </a:r>
            <a:r>
              <a:rPr lang="hu-HU" sz="1600" dirty="0">
                <a:solidFill>
                  <a:srgbClr val="008000"/>
                </a:solidFill>
                <a:latin typeface="Consolas" panose="020B0609020204030204" pitchFamily="49" charset="0"/>
              </a:rPr>
              <a:t>a </a:t>
            </a:r>
            <a:r>
              <a:rPr lang="hu-HU" sz="1600" dirty="0" err="1">
                <a:solidFill>
                  <a:srgbClr val="008000"/>
                </a:solidFill>
                <a:latin typeface="Consolas" panose="020B0609020204030204" pitchFamily="49" charset="0"/>
              </a:rPr>
              <a:t>Graphics.Blit</a:t>
            </a:r>
            <a:r>
              <a:rPr lang="hu-HU" sz="1600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hu-HU" sz="1600" dirty="0" err="1">
                <a:solidFill>
                  <a:srgbClr val="008000"/>
                </a:solidFill>
                <a:latin typeface="Consolas" panose="020B0609020204030204" pitchFamily="49" charset="0"/>
              </a:rPr>
              <a:t>elso</a:t>
            </a:r>
            <a:r>
              <a:rPr lang="hu-HU" sz="1600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hu-HU" sz="1600" dirty="0" err="1">
                <a:solidFill>
                  <a:srgbClr val="008000"/>
                </a:solidFill>
                <a:latin typeface="Consolas" panose="020B0609020204030204" pitchFamily="49" charset="0"/>
              </a:rPr>
              <a:t>parametere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fixed4 frag (v2f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) :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SV_Target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hu-HU" sz="1600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fixed4 col = tex2D(_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MainTex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i.uv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hu-HU" sz="1600" dirty="0">
                <a:solidFill>
                  <a:srgbClr val="008000"/>
                </a:solidFill>
                <a:latin typeface="Consolas" panose="020B0609020204030204" pitchFamily="49" charset="0"/>
              </a:rPr>
              <a:t>   </a:t>
            </a:r>
            <a:r>
              <a:rPr lang="en-US" sz="1600" dirty="0">
                <a:solidFill>
                  <a:srgbClr val="008000"/>
                </a:solidFill>
                <a:latin typeface="Consolas" panose="020B0609020204030204" pitchFamily="49" charset="0"/>
              </a:rPr>
              <a:t>// just invert the colors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hu-HU" sz="1600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col.rgb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= 1 -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col.rgb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hu-HU" sz="1600" dirty="0">
                <a:solidFill>
                  <a:srgbClr val="0000FF"/>
                </a:solidFill>
                <a:latin typeface="Consolas" panose="020B0609020204030204" pitchFamily="49" charset="0"/>
              </a:rPr>
              <a:t> 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col;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9019060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Milyen gyors a grafikus kártya?</a:t>
            </a:r>
            <a:endParaRPr lang="en-US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628650" y="1749672"/>
            <a:ext cx="8198827" cy="3263504"/>
          </a:xfrm>
        </p:spPr>
        <p:txBody>
          <a:bodyPr>
            <a:normAutofit/>
          </a:bodyPr>
          <a:lstStyle/>
          <a:p>
            <a:r>
              <a:rPr lang="hu-HU" sz="2800" dirty="0"/>
              <a:t>Play </a:t>
            </a:r>
            <a:r>
              <a:rPr lang="hu-HU" sz="2800" dirty="0" err="1"/>
              <a:t>mode</a:t>
            </a:r>
            <a:r>
              <a:rPr lang="hu-HU" sz="2800" dirty="0"/>
              <a:t>, </a:t>
            </a:r>
            <a:r>
              <a:rPr lang="hu-HU" sz="2800" dirty="0" err="1"/>
              <a:t>Stats</a:t>
            </a:r>
            <a:r>
              <a:rPr lang="hu-HU" sz="2800" dirty="0"/>
              <a:t> panel, FPS (</a:t>
            </a:r>
            <a:r>
              <a:rPr lang="hu-HU" sz="2800" dirty="0" err="1"/>
              <a:t>frames</a:t>
            </a:r>
            <a:r>
              <a:rPr lang="hu-HU" sz="2800" dirty="0"/>
              <a:t> per </a:t>
            </a:r>
            <a:r>
              <a:rPr lang="hu-HU" sz="2800" dirty="0" err="1"/>
              <a:t>seconds</a:t>
            </a:r>
            <a:r>
              <a:rPr lang="hu-HU" sz="2800" dirty="0"/>
              <a:t>)</a:t>
            </a:r>
            <a:endParaRPr lang="en-US" sz="2800" dirty="0"/>
          </a:p>
          <a:p>
            <a:endParaRPr lang="en-US" sz="2800" dirty="0"/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0416" y="2738803"/>
            <a:ext cx="4713973" cy="2979059"/>
          </a:xfrm>
          <a:prstGeom prst="rect">
            <a:avLst/>
          </a:prstGeom>
        </p:spPr>
      </p:pic>
      <p:sp>
        <p:nvSpPr>
          <p:cNvPr id="5" name="Rectangle 6"/>
          <p:cNvSpPr/>
          <p:nvPr/>
        </p:nvSpPr>
        <p:spPr>
          <a:xfrm>
            <a:off x="6161942" y="3321754"/>
            <a:ext cx="668307" cy="184913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6" name="Rectangle 6"/>
          <p:cNvSpPr/>
          <p:nvPr/>
        </p:nvSpPr>
        <p:spPr>
          <a:xfrm>
            <a:off x="4630614" y="2690354"/>
            <a:ext cx="515816" cy="184913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</p:spTree>
    <p:extLst>
      <p:ext uri="{BB962C8B-B14F-4D97-AF65-F5344CB8AC3E}">
        <p14:creationId xmlns:p14="http://schemas.microsoft.com/office/powerpoint/2010/main" val="7694402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Milyen gyors a grafikus kártya?</a:t>
            </a:r>
            <a:endParaRPr lang="en-US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Próba: tegyük a képfeldolgozást ciklusba</a:t>
            </a:r>
          </a:p>
        </p:txBody>
      </p:sp>
      <p:sp>
        <p:nvSpPr>
          <p:cNvPr id="4" name="Téglalap 3"/>
          <p:cNvSpPr/>
          <p:nvPr/>
        </p:nvSpPr>
        <p:spPr>
          <a:xfrm>
            <a:off x="500062" y="2635602"/>
            <a:ext cx="7558088" cy="23775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u-HU" sz="1350" dirty="0">
                <a:solidFill>
                  <a:srgbClr val="0000FF"/>
                </a:solidFill>
                <a:latin typeface="Consolas" panose="020B0609020204030204" pitchFamily="49" charset="0"/>
              </a:rPr>
              <a:t>    </a:t>
            </a:r>
            <a:r>
              <a:rPr lang="en-US" sz="135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35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350" dirty="0" err="1">
                <a:solidFill>
                  <a:srgbClr val="000000"/>
                </a:solidFill>
                <a:latin typeface="Consolas" panose="020B0609020204030204" pitchFamily="49" charset="0"/>
              </a:rPr>
              <a:t>cnt</a:t>
            </a:r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</a:rPr>
              <a:t> = 100; </a:t>
            </a:r>
            <a:r>
              <a:rPr lang="en-US" sz="1350" dirty="0">
                <a:solidFill>
                  <a:srgbClr val="008000"/>
                </a:solidFill>
                <a:latin typeface="Consolas" panose="020B0609020204030204" pitchFamily="49" charset="0"/>
              </a:rPr>
              <a:t>// </a:t>
            </a:r>
            <a:r>
              <a:rPr lang="hu-HU" sz="1350" dirty="0">
                <a:solidFill>
                  <a:srgbClr val="008000"/>
                </a:solidFill>
                <a:latin typeface="Consolas" panose="020B0609020204030204" pitchFamily="49" charset="0"/>
              </a:rPr>
              <a:t>csak a mostani teszthez</a:t>
            </a:r>
            <a:endParaRPr lang="en-US" sz="13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sz="13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FR" sz="135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fr-FR" sz="1350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void OnRenderImage(RenderTexture source, RenderTexture destination) {</a:t>
            </a:r>
          </a:p>
          <a:p>
            <a:r>
              <a:rPr lang="en-US" sz="1350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        if (</a:t>
            </a:r>
            <a:r>
              <a:rPr lang="en-US" sz="1350" dirty="0" err="1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CreateMaterial</a:t>
            </a:r>
            <a:r>
              <a:rPr lang="en-US" sz="1350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()) {</a:t>
            </a:r>
          </a:p>
          <a:p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35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35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35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</a:rPr>
              <a:t> = 0; </a:t>
            </a:r>
            <a:r>
              <a:rPr lang="en-US" sz="135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</a:rPr>
              <a:t> &lt; </a:t>
            </a:r>
            <a:r>
              <a:rPr lang="en-US" sz="1350" dirty="0" err="1">
                <a:solidFill>
                  <a:srgbClr val="000000"/>
                </a:solidFill>
                <a:latin typeface="Consolas" panose="020B0609020204030204" pitchFamily="49" charset="0"/>
              </a:rPr>
              <a:t>cnt</a:t>
            </a:r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</a:rPr>
              <a:t>; ++</a:t>
            </a:r>
            <a:r>
              <a:rPr lang="en-US" sz="135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en-US" sz="1350" dirty="0">
                <a:solidFill>
                  <a:srgbClr val="008000"/>
                </a:solidFill>
                <a:latin typeface="Consolas" panose="020B0609020204030204" pitchFamily="49" charset="0"/>
              </a:rPr>
              <a:t>// </a:t>
            </a:r>
            <a:r>
              <a:rPr lang="hu-HU" sz="1350" dirty="0">
                <a:solidFill>
                  <a:srgbClr val="008000"/>
                </a:solidFill>
                <a:latin typeface="Consolas" panose="020B0609020204030204" pitchFamily="49" charset="0"/>
              </a:rPr>
              <a:t>csak a mostani teszthez</a:t>
            </a:r>
            <a:endParaRPr lang="en-US" sz="13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sz="1350" dirty="0" err="1">
                <a:solidFill>
                  <a:srgbClr val="2B91AF"/>
                </a:solidFill>
                <a:latin typeface="Consolas" panose="020B0609020204030204" pitchFamily="49" charset="0"/>
              </a:rPr>
              <a:t>Graphics</a:t>
            </a:r>
            <a:r>
              <a:rPr lang="en-US" sz="1350" dirty="0" err="1">
                <a:solidFill>
                  <a:srgbClr val="000000"/>
                </a:solidFill>
                <a:latin typeface="Consolas" panose="020B0609020204030204" pitchFamily="49" charset="0"/>
              </a:rPr>
              <a:t>.Blit</a:t>
            </a:r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</a:rPr>
              <a:t>(source, destination, material);</a:t>
            </a:r>
          </a:p>
          <a:p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350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sz="1350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        else {</a:t>
            </a:r>
          </a:p>
          <a:p>
            <a:r>
              <a:rPr lang="en-US" sz="1350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            </a:t>
            </a:r>
            <a:r>
              <a:rPr lang="en-US" sz="1350" dirty="0" err="1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Graphics.Blit</a:t>
            </a:r>
            <a:r>
              <a:rPr lang="en-US" sz="1350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(source, destination);</a:t>
            </a:r>
          </a:p>
          <a:p>
            <a:r>
              <a:rPr lang="en-US" sz="1350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        }</a:t>
            </a:r>
          </a:p>
          <a:p>
            <a:r>
              <a:rPr lang="en-US" sz="1350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    }</a:t>
            </a:r>
            <a:endParaRPr lang="en-US" sz="135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5" name="Kép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9966" y="4181659"/>
            <a:ext cx="3450431" cy="51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8386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Luminancia</a:t>
            </a:r>
            <a:endParaRPr lang="en-US" dirty="0"/>
          </a:p>
        </p:txBody>
      </p:sp>
      <p:sp>
        <p:nvSpPr>
          <p:cNvPr id="4" name="Téglalap 3"/>
          <p:cNvSpPr/>
          <p:nvPr/>
        </p:nvSpPr>
        <p:spPr>
          <a:xfrm>
            <a:off x="323528" y="1628800"/>
            <a:ext cx="5019675" cy="184665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fixed4 frag (v2f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) :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SV_Target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hu-HU" sz="1600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fixed4 col = tex2D(_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MainTex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i.uv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hu-HU" sz="1600" dirty="0">
                <a:solidFill>
                  <a:srgbClr val="008000"/>
                </a:solidFill>
                <a:latin typeface="Consolas" panose="020B0609020204030204" pitchFamily="49" charset="0"/>
              </a:rPr>
              <a:t>   </a:t>
            </a:r>
            <a:r>
              <a:rPr lang="en-US" sz="1600" dirty="0">
                <a:solidFill>
                  <a:srgbClr val="008000"/>
                </a:solidFill>
                <a:latin typeface="Consolas" panose="020B0609020204030204" pitchFamily="49" charset="0"/>
              </a:rPr>
              <a:t>// just invert the colors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hu-HU" sz="1600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col.rgb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= 1 -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col.rgb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hu-HU" sz="1600" dirty="0">
                <a:solidFill>
                  <a:srgbClr val="0000FF"/>
                </a:solidFill>
                <a:latin typeface="Consolas" panose="020B0609020204030204" pitchFamily="49" charset="0"/>
              </a:rPr>
              <a:t> 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col;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1600" dirty="0"/>
          </a:p>
        </p:txBody>
      </p:sp>
      <p:sp>
        <p:nvSpPr>
          <p:cNvPr id="5" name="Téglalap 4"/>
          <p:cNvSpPr/>
          <p:nvPr/>
        </p:nvSpPr>
        <p:spPr>
          <a:xfrm>
            <a:off x="2987825" y="4221088"/>
            <a:ext cx="6048672" cy="233910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float4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frag (v2f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) :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SV_Target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hu-HU" sz="1600" dirty="0">
                <a:solidFill>
                  <a:srgbClr val="0000FF"/>
                </a:solidFill>
                <a:latin typeface="Consolas" panose="020B0609020204030204" pitchFamily="49" charset="0"/>
              </a:rPr>
              <a:t>   </a:t>
            </a:r>
            <a:r>
              <a:rPr lang="fr-FR" sz="1600" dirty="0">
                <a:solidFill>
                  <a:srgbClr val="0000FF"/>
                </a:solidFill>
                <a:latin typeface="Consolas" panose="020B0609020204030204" pitchFamily="49" charset="0"/>
              </a:rPr>
              <a:t>float3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 col = tex2D(_MainTex, i.uv).rgb;</a:t>
            </a:r>
          </a:p>
          <a:p>
            <a:r>
              <a:rPr lang="hu-HU" sz="1600" dirty="0">
                <a:solidFill>
                  <a:srgbClr val="0000FF"/>
                </a:solidFill>
                <a:latin typeface="Consolas" panose="020B0609020204030204" pitchFamily="49" charset="0"/>
              </a:rPr>
              <a:t> 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float3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rgb2lum =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float3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(0.2126, 0.7152, 0.0722);</a:t>
            </a:r>
          </a:p>
          <a:p>
            <a:r>
              <a:rPr lang="hu-HU" sz="1600" dirty="0">
                <a:solidFill>
                  <a:srgbClr val="008000"/>
                </a:solidFill>
                <a:latin typeface="Consolas" panose="020B0609020204030204" pitchFamily="49" charset="0"/>
              </a:rPr>
              <a:t>   </a:t>
            </a:r>
            <a:r>
              <a:rPr lang="en-US" sz="1600" dirty="0">
                <a:solidFill>
                  <a:srgbClr val="008000"/>
                </a:solidFill>
                <a:latin typeface="Consolas" panose="020B0609020204030204" pitchFamily="49" charset="0"/>
              </a:rPr>
              <a:t>// 0.2126*</a:t>
            </a:r>
            <a:r>
              <a:rPr lang="en-US" sz="1600" dirty="0" err="1">
                <a:solidFill>
                  <a:srgbClr val="008000"/>
                </a:solidFill>
                <a:latin typeface="Consolas" panose="020B0609020204030204" pitchFamily="49" charset="0"/>
              </a:rPr>
              <a:t>col.r</a:t>
            </a:r>
            <a:r>
              <a:rPr lang="en-US" sz="1600" dirty="0">
                <a:solidFill>
                  <a:srgbClr val="008000"/>
                </a:solidFill>
                <a:latin typeface="Consolas" panose="020B0609020204030204" pitchFamily="49" charset="0"/>
              </a:rPr>
              <a:t> + 0.7152*</a:t>
            </a:r>
            <a:r>
              <a:rPr lang="en-US" sz="1600" dirty="0" err="1">
                <a:solidFill>
                  <a:srgbClr val="008000"/>
                </a:solidFill>
                <a:latin typeface="Consolas" panose="020B0609020204030204" pitchFamily="49" charset="0"/>
              </a:rPr>
              <a:t>col.g</a:t>
            </a:r>
            <a:r>
              <a:rPr lang="en-US" sz="1600" dirty="0">
                <a:solidFill>
                  <a:srgbClr val="008000"/>
                </a:solidFill>
                <a:latin typeface="Consolas" panose="020B0609020204030204" pitchFamily="49" charset="0"/>
              </a:rPr>
              <a:t> + 0.0722*</a:t>
            </a:r>
            <a:r>
              <a:rPr lang="en-US" sz="1600" dirty="0" err="1">
                <a:solidFill>
                  <a:srgbClr val="008000"/>
                </a:solidFill>
                <a:latin typeface="Consolas" panose="020B0609020204030204" pitchFamily="49" charset="0"/>
              </a:rPr>
              <a:t>col.b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hu-HU" sz="1600" dirty="0">
                <a:solidFill>
                  <a:srgbClr val="0000FF"/>
                </a:solidFill>
                <a:latin typeface="Consolas" panose="020B0609020204030204" pitchFamily="49" charset="0"/>
              </a:rPr>
              <a:t> 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float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luminance = dot(col, rgb2lum);</a:t>
            </a:r>
          </a:p>
          <a:p>
            <a:r>
              <a:rPr lang="hu-HU" sz="1600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col = luminance; </a:t>
            </a:r>
            <a:r>
              <a:rPr lang="en-US" sz="1600" dirty="0">
                <a:solidFill>
                  <a:srgbClr val="008000"/>
                </a:solidFill>
                <a:latin typeface="Consolas" panose="020B0609020204030204" pitchFamily="49" charset="0"/>
              </a:rPr>
              <a:t>// implicit </a:t>
            </a:r>
            <a:r>
              <a:rPr lang="hu-HU" sz="1600" dirty="0" err="1">
                <a:solidFill>
                  <a:srgbClr val="008000"/>
                </a:solidFill>
                <a:latin typeface="Consolas" panose="020B0609020204030204" pitchFamily="49" charset="0"/>
              </a:rPr>
              <a:t>konverzio</a:t>
            </a:r>
            <a:r>
              <a:rPr lang="en-US" sz="1600" dirty="0">
                <a:solidFill>
                  <a:srgbClr val="008000"/>
                </a:solidFill>
                <a:latin typeface="Consolas" panose="020B0609020204030204" pitchFamily="49" charset="0"/>
              </a:rPr>
              <a:t> float3</a:t>
            </a:r>
            <a:r>
              <a:rPr lang="hu-HU" sz="1600" dirty="0">
                <a:solidFill>
                  <a:srgbClr val="008000"/>
                </a:solidFill>
                <a:latin typeface="Consolas" panose="020B0609020204030204" pitchFamily="49" charset="0"/>
              </a:rPr>
              <a:t>-</a:t>
            </a:r>
            <a:r>
              <a:rPr lang="hu-HU" sz="1600" dirty="0" err="1">
                <a:solidFill>
                  <a:srgbClr val="008000"/>
                </a:solidFill>
                <a:latin typeface="Consolas" panose="020B0609020204030204" pitchFamily="49" charset="0"/>
              </a:rPr>
              <a:t>ra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hu-HU" sz="1600" dirty="0">
                <a:solidFill>
                  <a:srgbClr val="0000FF"/>
                </a:solidFill>
                <a:latin typeface="Consolas" panose="020B0609020204030204" pitchFamily="49" charset="0"/>
              </a:rPr>
              <a:t> 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float4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(col, 1);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1600" dirty="0"/>
          </a:p>
        </p:txBody>
      </p:sp>
      <p:sp>
        <p:nvSpPr>
          <p:cNvPr id="6" name="Kanyar jobbra 5"/>
          <p:cNvSpPr/>
          <p:nvPr/>
        </p:nvSpPr>
        <p:spPr>
          <a:xfrm rot="10800000" flipH="1">
            <a:off x="611560" y="3861048"/>
            <a:ext cx="1885951" cy="1485900"/>
          </a:xfrm>
          <a:prstGeom prst="bentArrow">
            <a:avLst>
              <a:gd name="adj1" fmla="val 25000"/>
              <a:gd name="adj2" fmla="val 26299"/>
              <a:gd name="adj3" fmla="val 25000"/>
              <a:gd name="adj4" fmla="val 43750"/>
            </a:avLst>
          </a:prstGeom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39922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Luminancia</a:t>
            </a:r>
            <a:endParaRPr lang="en-US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0169" y="2226469"/>
            <a:ext cx="6057900" cy="3417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6064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Luminancia</a:t>
            </a:r>
            <a:r>
              <a:rPr lang="hu-HU" dirty="0"/>
              <a:t> kvantálás</a:t>
            </a:r>
            <a:endParaRPr lang="en-US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457200" y="1600200"/>
            <a:ext cx="6563072" cy="4525963"/>
          </a:xfrm>
        </p:spPr>
        <p:txBody>
          <a:bodyPr>
            <a:normAutofit/>
          </a:bodyPr>
          <a:lstStyle/>
          <a:p>
            <a:r>
              <a:rPr lang="hu-HU" sz="2800" dirty="0"/>
              <a:t>Motiváció: csökkentsük a színek számát</a:t>
            </a:r>
          </a:p>
          <a:p>
            <a:r>
              <a:rPr lang="hu-HU" sz="2800" dirty="0" err="1"/>
              <a:t>Kvantáljuk</a:t>
            </a:r>
            <a:r>
              <a:rPr lang="hu-HU" sz="2800" dirty="0"/>
              <a:t> a </a:t>
            </a:r>
            <a:r>
              <a:rPr lang="hu-HU" sz="2800" dirty="0" err="1"/>
              <a:t>luminanciát</a:t>
            </a:r>
            <a:endParaRPr lang="en-US" sz="2800" dirty="0"/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4099" y="1253729"/>
            <a:ext cx="1414133" cy="1322571"/>
          </a:xfrm>
          <a:prstGeom prst="rect">
            <a:avLst/>
          </a:prstGeom>
        </p:spPr>
      </p:pic>
      <p:sp>
        <p:nvSpPr>
          <p:cNvPr id="5" name="Téglalap 4"/>
          <p:cNvSpPr/>
          <p:nvPr/>
        </p:nvSpPr>
        <p:spPr>
          <a:xfrm>
            <a:off x="827584" y="3140968"/>
            <a:ext cx="7243433" cy="28315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50" dirty="0">
                <a:solidFill>
                  <a:srgbClr val="0000FF"/>
                </a:solidFill>
                <a:latin typeface="Consolas" panose="020B0609020204030204" pitchFamily="49" charset="0"/>
              </a:rPr>
              <a:t>float</a:t>
            </a:r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</a:rPr>
              <a:t> luminance(</a:t>
            </a:r>
            <a:r>
              <a:rPr lang="en-US" sz="1350" dirty="0">
                <a:solidFill>
                  <a:srgbClr val="0000FF"/>
                </a:solidFill>
                <a:latin typeface="Consolas" panose="020B0609020204030204" pitchFamily="49" charset="0"/>
              </a:rPr>
              <a:t>float3</a:t>
            </a:r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350" dirty="0" err="1">
                <a:solidFill>
                  <a:srgbClr val="000000"/>
                </a:solidFill>
                <a:latin typeface="Consolas" panose="020B0609020204030204" pitchFamily="49" charset="0"/>
              </a:rPr>
              <a:t>rgb</a:t>
            </a:r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hu-HU" sz="1350" dirty="0">
                <a:solidFill>
                  <a:srgbClr val="0000FF"/>
                </a:solidFill>
                <a:latin typeface="Consolas" panose="020B0609020204030204" pitchFamily="49" charset="0"/>
              </a:rPr>
              <a:t>   </a:t>
            </a:r>
            <a:r>
              <a:rPr lang="en-US" sz="135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</a:rPr>
              <a:t> 0.2126*</a:t>
            </a:r>
            <a:r>
              <a:rPr lang="en-US" sz="1350" dirty="0" err="1">
                <a:solidFill>
                  <a:srgbClr val="000000"/>
                </a:solidFill>
                <a:latin typeface="Consolas" panose="020B0609020204030204" pitchFamily="49" charset="0"/>
              </a:rPr>
              <a:t>rgb.r</a:t>
            </a:r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</a:rPr>
              <a:t> + 0.7152*</a:t>
            </a:r>
            <a:r>
              <a:rPr lang="en-US" sz="1350" dirty="0" err="1">
                <a:solidFill>
                  <a:srgbClr val="000000"/>
                </a:solidFill>
                <a:latin typeface="Consolas" panose="020B0609020204030204" pitchFamily="49" charset="0"/>
              </a:rPr>
              <a:t>rgb.g</a:t>
            </a:r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</a:rPr>
              <a:t> + 0.0722*</a:t>
            </a:r>
            <a:r>
              <a:rPr lang="en-US" sz="1350" dirty="0" err="1">
                <a:solidFill>
                  <a:srgbClr val="000000"/>
                </a:solidFill>
                <a:latin typeface="Consolas" panose="020B0609020204030204" pitchFamily="49" charset="0"/>
              </a:rPr>
              <a:t>rgb.b</a:t>
            </a:r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hu-HU" sz="135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endParaRPr lang="hu-HU" sz="135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US" sz="1350" dirty="0">
                <a:solidFill>
                  <a:srgbClr val="0000FF"/>
                </a:solidFill>
                <a:latin typeface="Consolas" panose="020B0609020204030204" pitchFamily="49" charset="0"/>
              </a:rPr>
              <a:t>float4</a:t>
            </a:r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</a:rPr>
              <a:t> frag(v2f </a:t>
            </a:r>
            <a:r>
              <a:rPr lang="en-US" sz="135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</a:rPr>
              <a:t>) : </a:t>
            </a:r>
            <a:r>
              <a:rPr lang="en-US" sz="1350" dirty="0" err="1">
                <a:solidFill>
                  <a:srgbClr val="000000"/>
                </a:solidFill>
                <a:latin typeface="Consolas" panose="020B0609020204030204" pitchFamily="49" charset="0"/>
              </a:rPr>
              <a:t>SV_Target</a:t>
            </a:r>
            <a:r>
              <a:rPr lang="hu-HU" sz="135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hu-HU" sz="1350" dirty="0">
                <a:solidFill>
                  <a:srgbClr val="0000FF"/>
                </a:solidFill>
                <a:latin typeface="Consolas" panose="020B0609020204030204" pitchFamily="49" charset="0"/>
              </a:rPr>
              <a:t>   </a:t>
            </a:r>
            <a:r>
              <a:rPr lang="fr-FR" sz="1350" dirty="0">
                <a:solidFill>
                  <a:srgbClr val="0000FF"/>
                </a:solidFill>
                <a:latin typeface="Consolas" panose="020B0609020204030204" pitchFamily="49" charset="0"/>
              </a:rPr>
              <a:t>float3</a:t>
            </a:r>
            <a:r>
              <a:rPr lang="fr-FR" sz="1350" dirty="0">
                <a:solidFill>
                  <a:srgbClr val="000000"/>
                </a:solidFill>
                <a:latin typeface="Consolas" panose="020B0609020204030204" pitchFamily="49" charset="0"/>
              </a:rPr>
              <a:t> col = tex2D(_MainTex, i.uv).rgb;</a:t>
            </a:r>
          </a:p>
          <a:p>
            <a:r>
              <a:rPr lang="hu-HU" sz="1350" dirty="0">
                <a:solidFill>
                  <a:srgbClr val="0000FF"/>
                </a:solidFill>
                <a:latin typeface="Consolas" panose="020B0609020204030204" pitchFamily="49" charset="0"/>
              </a:rPr>
              <a:t>   </a:t>
            </a:r>
            <a:r>
              <a:rPr lang="en-US" sz="1350" dirty="0">
                <a:solidFill>
                  <a:srgbClr val="0000FF"/>
                </a:solidFill>
                <a:latin typeface="Consolas" panose="020B0609020204030204" pitchFamily="49" charset="0"/>
              </a:rPr>
              <a:t>float</a:t>
            </a:r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350" dirty="0" err="1">
                <a:solidFill>
                  <a:srgbClr val="000000"/>
                </a:solidFill>
                <a:latin typeface="Consolas" panose="020B0609020204030204" pitchFamily="49" charset="0"/>
              </a:rPr>
              <a:t>luminance_orig</a:t>
            </a:r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</a:rPr>
              <a:t> = luminance(col);</a:t>
            </a:r>
          </a:p>
          <a:p>
            <a:r>
              <a:rPr lang="hu-HU" sz="1350" dirty="0">
                <a:solidFill>
                  <a:srgbClr val="0000FF"/>
                </a:solidFill>
                <a:latin typeface="Consolas" panose="020B0609020204030204" pitchFamily="49" charset="0"/>
              </a:rPr>
              <a:t>   </a:t>
            </a:r>
            <a:r>
              <a:rPr lang="en-US" sz="135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</a:rPr>
              <a:t> levels = 8;</a:t>
            </a:r>
          </a:p>
          <a:p>
            <a:r>
              <a:rPr lang="hu-HU" sz="1350" dirty="0">
                <a:solidFill>
                  <a:srgbClr val="0000FF"/>
                </a:solidFill>
                <a:latin typeface="Consolas" panose="020B0609020204030204" pitchFamily="49" charset="0"/>
              </a:rPr>
              <a:t>   </a:t>
            </a:r>
            <a:r>
              <a:rPr lang="en-US" sz="1350" dirty="0">
                <a:solidFill>
                  <a:srgbClr val="0000FF"/>
                </a:solidFill>
                <a:latin typeface="Consolas" panose="020B0609020204030204" pitchFamily="49" charset="0"/>
              </a:rPr>
              <a:t>float</a:t>
            </a:r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350" dirty="0" err="1">
                <a:solidFill>
                  <a:srgbClr val="000000"/>
                </a:solidFill>
                <a:latin typeface="Consolas" panose="020B0609020204030204" pitchFamily="49" charset="0"/>
              </a:rPr>
              <a:t>luminance_new</a:t>
            </a:r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</a:rPr>
              <a:t> = floor(</a:t>
            </a:r>
            <a:r>
              <a:rPr lang="en-US" sz="1350" dirty="0" err="1">
                <a:solidFill>
                  <a:srgbClr val="000000"/>
                </a:solidFill>
                <a:latin typeface="Consolas" panose="020B0609020204030204" pitchFamily="49" charset="0"/>
              </a:rPr>
              <a:t>luminance_orig</a:t>
            </a:r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</a:rPr>
              <a:t> * levels) / levels;</a:t>
            </a:r>
          </a:p>
          <a:p>
            <a:r>
              <a:rPr lang="hu-HU" sz="1350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sz="1350" dirty="0" err="1">
                <a:solidFill>
                  <a:srgbClr val="000000"/>
                </a:solidFill>
                <a:latin typeface="Consolas" panose="020B0609020204030204" pitchFamily="49" charset="0"/>
              </a:rPr>
              <a:t>col.rgb</a:t>
            </a:r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</a:rPr>
              <a:t> *= </a:t>
            </a:r>
            <a:r>
              <a:rPr lang="en-US" sz="1350" dirty="0" err="1">
                <a:solidFill>
                  <a:srgbClr val="000000"/>
                </a:solidFill>
                <a:latin typeface="Consolas" panose="020B0609020204030204" pitchFamily="49" charset="0"/>
              </a:rPr>
              <a:t>luminance_new</a:t>
            </a:r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</a:rPr>
              <a:t> / </a:t>
            </a:r>
            <a:r>
              <a:rPr lang="en-US" sz="1350" dirty="0" err="1">
                <a:solidFill>
                  <a:srgbClr val="000000"/>
                </a:solidFill>
                <a:latin typeface="Consolas" panose="020B0609020204030204" pitchFamily="49" charset="0"/>
              </a:rPr>
              <a:t>luminance_orig</a:t>
            </a:r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hu-HU" sz="1350" dirty="0">
                <a:solidFill>
                  <a:srgbClr val="0000FF"/>
                </a:solidFill>
                <a:latin typeface="Consolas" panose="020B0609020204030204" pitchFamily="49" charset="0"/>
              </a:rPr>
              <a:t>   </a:t>
            </a:r>
            <a:r>
              <a:rPr lang="en-US" sz="135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350" dirty="0">
                <a:solidFill>
                  <a:srgbClr val="0000FF"/>
                </a:solidFill>
                <a:latin typeface="Consolas" panose="020B0609020204030204" pitchFamily="49" charset="0"/>
              </a:rPr>
              <a:t>float4</a:t>
            </a:r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</a:rPr>
              <a:t>(col, 1);</a:t>
            </a:r>
          </a:p>
          <a:p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41210178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Luminancia</a:t>
            </a:r>
            <a:r>
              <a:rPr lang="hu-HU" dirty="0"/>
              <a:t> kvantálás</a:t>
            </a:r>
            <a:endParaRPr lang="en-US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7976" y="2125266"/>
            <a:ext cx="6448049" cy="3616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8694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Paraméterátadás</a:t>
            </a:r>
            <a:endParaRPr lang="en-US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u-HU" sz="2800" dirty="0" err="1"/>
              <a:t>Material</a:t>
            </a:r>
            <a:r>
              <a:rPr lang="hu-HU" sz="2800" dirty="0"/>
              <a:t> </a:t>
            </a:r>
            <a:r>
              <a:rPr lang="hu-HU" sz="2800" dirty="0" err="1"/>
              <a:t>propertyre</a:t>
            </a:r>
            <a:r>
              <a:rPr lang="hu-HU" sz="2800" dirty="0"/>
              <a:t> nincs szükség, a materialt úgyis a </a:t>
            </a:r>
            <a:r>
              <a:rPr lang="hu-HU" sz="2800" b="1" dirty="0" err="1"/>
              <a:t>sz</a:t>
            </a:r>
            <a:r>
              <a:rPr lang="hu-HU" sz="2800" dirty="0" err="1"/>
              <a:t>kript</a:t>
            </a:r>
            <a:r>
              <a:rPr lang="hu-HU" sz="2800" dirty="0"/>
              <a:t> generálja</a:t>
            </a:r>
            <a:endParaRPr lang="en-US" sz="2800" dirty="0"/>
          </a:p>
        </p:txBody>
      </p:sp>
      <p:sp>
        <p:nvSpPr>
          <p:cNvPr id="4" name="Téglalap 3"/>
          <p:cNvSpPr/>
          <p:nvPr/>
        </p:nvSpPr>
        <p:spPr>
          <a:xfrm>
            <a:off x="864724" y="3673004"/>
            <a:ext cx="7243433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50" dirty="0">
                <a:solidFill>
                  <a:srgbClr val="0000FF"/>
                </a:solidFill>
                <a:latin typeface="Consolas" panose="020B0609020204030204" pitchFamily="49" charset="0"/>
              </a:rPr>
              <a:t>float4</a:t>
            </a:r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</a:rPr>
              <a:t> frag(v2f </a:t>
            </a:r>
            <a:r>
              <a:rPr lang="en-US" sz="135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</a:rPr>
              <a:t>) : </a:t>
            </a:r>
            <a:r>
              <a:rPr lang="en-US" sz="1350" dirty="0" err="1">
                <a:solidFill>
                  <a:srgbClr val="000000"/>
                </a:solidFill>
                <a:latin typeface="Consolas" panose="020B0609020204030204" pitchFamily="49" charset="0"/>
              </a:rPr>
              <a:t>SV_Target</a:t>
            </a:r>
            <a:r>
              <a:rPr lang="hu-HU" sz="135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hu-HU" sz="135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350" dirty="0">
                <a:solidFill>
                  <a:srgbClr val="008000"/>
                </a:solidFill>
                <a:latin typeface="Consolas" panose="020B0609020204030204" pitchFamily="49" charset="0"/>
              </a:rPr>
              <a:t>// replace the old "frag" with this one</a:t>
            </a:r>
            <a:endParaRPr lang="en-US" sz="13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hu-HU" sz="1350" dirty="0">
                <a:solidFill>
                  <a:srgbClr val="0000FF"/>
                </a:solidFill>
                <a:latin typeface="Consolas" panose="020B0609020204030204" pitchFamily="49" charset="0"/>
              </a:rPr>
              <a:t>   </a:t>
            </a:r>
            <a:r>
              <a:rPr lang="fr-FR" sz="1350" dirty="0">
                <a:solidFill>
                  <a:srgbClr val="0000FF"/>
                </a:solidFill>
                <a:latin typeface="Consolas" panose="020B0609020204030204" pitchFamily="49" charset="0"/>
              </a:rPr>
              <a:t>float3</a:t>
            </a:r>
            <a:r>
              <a:rPr lang="fr-FR" sz="1350" dirty="0">
                <a:solidFill>
                  <a:srgbClr val="000000"/>
                </a:solidFill>
                <a:latin typeface="Consolas" panose="020B0609020204030204" pitchFamily="49" charset="0"/>
              </a:rPr>
              <a:t> col = tex2D(_MainTex, i.uv).rgb;</a:t>
            </a:r>
          </a:p>
          <a:p>
            <a:r>
              <a:rPr lang="hu-HU" sz="1350" dirty="0">
                <a:solidFill>
                  <a:srgbClr val="0000FF"/>
                </a:solidFill>
                <a:latin typeface="Consolas" panose="020B0609020204030204" pitchFamily="49" charset="0"/>
              </a:rPr>
              <a:t>   </a:t>
            </a:r>
            <a:r>
              <a:rPr lang="en-US" sz="1350" dirty="0">
                <a:solidFill>
                  <a:srgbClr val="0000FF"/>
                </a:solidFill>
                <a:latin typeface="Consolas" panose="020B0609020204030204" pitchFamily="49" charset="0"/>
              </a:rPr>
              <a:t>float</a:t>
            </a:r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350" dirty="0" err="1">
                <a:solidFill>
                  <a:srgbClr val="000000"/>
                </a:solidFill>
                <a:latin typeface="Consolas" panose="020B0609020204030204" pitchFamily="49" charset="0"/>
              </a:rPr>
              <a:t>luminance_orig</a:t>
            </a:r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</a:rPr>
              <a:t> = luminance(col);</a:t>
            </a:r>
          </a:p>
          <a:p>
            <a:r>
              <a:rPr lang="hu-HU" sz="1350" dirty="0">
                <a:solidFill>
                  <a:srgbClr val="0000FF"/>
                </a:solidFill>
                <a:latin typeface="Consolas" panose="020B0609020204030204" pitchFamily="49" charset="0"/>
              </a:rPr>
              <a:t>   </a:t>
            </a:r>
            <a:r>
              <a:rPr lang="en-US" sz="1350" strike="sngStrike" dirty="0" err="1">
                <a:solidFill>
                  <a:srgbClr val="FF0000"/>
                </a:solidFill>
                <a:latin typeface="Consolas" panose="020B0609020204030204" pitchFamily="49" charset="0"/>
              </a:rPr>
              <a:t>int</a:t>
            </a:r>
            <a:r>
              <a:rPr lang="en-US" sz="1350" strike="sngStrike" dirty="0">
                <a:solidFill>
                  <a:srgbClr val="FF0000"/>
                </a:solidFill>
                <a:latin typeface="Consolas" panose="020B0609020204030204" pitchFamily="49" charset="0"/>
              </a:rPr>
              <a:t> levels = 8;</a:t>
            </a:r>
          </a:p>
          <a:p>
            <a:r>
              <a:rPr lang="hu-HU" sz="1350" dirty="0">
                <a:solidFill>
                  <a:srgbClr val="0000FF"/>
                </a:solidFill>
                <a:latin typeface="Consolas" panose="020B0609020204030204" pitchFamily="49" charset="0"/>
              </a:rPr>
              <a:t>   </a:t>
            </a:r>
            <a:r>
              <a:rPr lang="en-US" sz="1350" dirty="0">
                <a:solidFill>
                  <a:srgbClr val="0000FF"/>
                </a:solidFill>
                <a:latin typeface="Consolas" panose="020B0609020204030204" pitchFamily="49" charset="0"/>
              </a:rPr>
              <a:t>float</a:t>
            </a:r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350" dirty="0" err="1">
                <a:solidFill>
                  <a:srgbClr val="000000"/>
                </a:solidFill>
                <a:latin typeface="Consolas" panose="020B0609020204030204" pitchFamily="49" charset="0"/>
              </a:rPr>
              <a:t>luminance_new</a:t>
            </a:r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</a:rPr>
              <a:t> = floor(</a:t>
            </a:r>
            <a:r>
              <a:rPr lang="en-US" sz="1350" dirty="0" err="1">
                <a:solidFill>
                  <a:srgbClr val="000000"/>
                </a:solidFill>
                <a:latin typeface="Consolas" panose="020B0609020204030204" pitchFamily="49" charset="0"/>
              </a:rPr>
              <a:t>luminance_orig</a:t>
            </a:r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</a:rPr>
              <a:t> * levels) / levels;</a:t>
            </a:r>
          </a:p>
          <a:p>
            <a:r>
              <a:rPr lang="hu-HU" sz="1350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sz="1350" dirty="0" err="1">
                <a:solidFill>
                  <a:srgbClr val="000000"/>
                </a:solidFill>
                <a:latin typeface="Consolas" panose="020B0609020204030204" pitchFamily="49" charset="0"/>
              </a:rPr>
              <a:t>col.rgb</a:t>
            </a:r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</a:rPr>
              <a:t> *= </a:t>
            </a:r>
            <a:r>
              <a:rPr lang="en-US" sz="1350" dirty="0" err="1">
                <a:solidFill>
                  <a:srgbClr val="000000"/>
                </a:solidFill>
                <a:latin typeface="Consolas" panose="020B0609020204030204" pitchFamily="49" charset="0"/>
              </a:rPr>
              <a:t>luminance_new</a:t>
            </a:r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</a:rPr>
              <a:t> / </a:t>
            </a:r>
            <a:r>
              <a:rPr lang="en-US" sz="1350" dirty="0" err="1">
                <a:solidFill>
                  <a:srgbClr val="000000"/>
                </a:solidFill>
                <a:latin typeface="Consolas" panose="020B0609020204030204" pitchFamily="49" charset="0"/>
              </a:rPr>
              <a:t>luminance_orig</a:t>
            </a:r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hu-HU" sz="1350" dirty="0">
                <a:solidFill>
                  <a:srgbClr val="0000FF"/>
                </a:solidFill>
                <a:latin typeface="Consolas" panose="020B0609020204030204" pitchFamily="49" charset="0"/>
              </a:rPr>
              <a:t>   </a:t>
            </a:r>
            <a:r>
              <a:rPr lang="en-US" sz="135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350" dirty="0">
                <a:solidFill>
                  <a:srgbClr val="0000FF"/>
                </a:solidFill>
                <a:latin typeface="Consolas" panose="020B0609020204030204" pitchFamily="49" charset="0"/>
              </a:rPr>
              <a:t>float4</a:t>
            </a:r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</a:rPr>
              <a:t>(col, 1);</a:t>
            </a:r>
          </a:p>
          <a:p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1350" dirty="0"/>
          </a:p>
        </p:txBody>
      </p:sp>
      <p:sp>
        <p:nvSpPr>
          <p:cNvPr id="6" name="Téglalap 5"/>
          <p:cNvSpPr/>
          <p:nvPr/>
        </p:nvSpPr>
        <p:spPr>
          <a:xfrm>
            <a:off x="864723" y="2824845"/>
            <a:ext cx="4572000" cy="5078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350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sampler2D _</a:t>
            </a:r>
            <a:r>
              <a:rPr lang="en-US" sz="1350" dirty="0" err="1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MainTex</a:t>
            </a:r>
            <a:r>
              <a:rPr lang="en-US" sz="1350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35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</a:rPr>
              <a:t> levels;</a:t>
            </a:r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26626593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Paraméterátadás</a:t>
            </a:r>
            <a:endParaRPr lang="en-US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Általános alak:</a:t>
            </a:r>
          </a:p>
          <a:p>
            <a:pPr lvl="1"/>
            <a:r>
              <a:rPr lang="hu-HU" dirty="0" err="1"/>
              <a:t>material.set</a:t>
            </a:r>
            <a:r>
              <a:rPr lang="hu-HU" dirty="0"/>
              <a:t>[</a:t>
            </a:r>
            <a:r>
              <a:rPr lang="hu-HU" dirty="0" err="1"/>
              <a:t>VariableType</a:t>
            </a:r>
            <a:r>
              <a:rPr lang="hu-HU" dirty="0"/>
              <a:t>](</a:t>
            </a:r>
            <a:r>
              <a:rPr lang="hu-HU" dirty="0">
                <a:solidFill>
                  <a:srgbClr val="000000"/>
                </a:solidFill>
                <a:latin typeface="Consolas" panose="020B0609020204030204" pitchFamily="49" charset="0"/>
              </a:rPr>
              <a:t>"</a:t>
            </a:r>
            <a:r>
              <a:rPr lang="hu-HU" dirty="0" err="1">
                <a:solidFill>
                  <a:srgbClr val="000000"/>
                </a:solidFill>
                <a:latin typeface="Consolas" panose="020B0609020204030204" pitchFamily="49" charset="0"/>
              </a:rPr>
              <a:t>nameInTheShader</a:t>
            </a:r>
            <a:r>
              <a:rPr lang="hu-HU" dirty="0">
                <a:solidFill>
                  <a:srgbClr val="000000"/>
                </a:solidFill>
                <a:latin typeface="Consolas" panose="020B0609020204030204" pitchFamily="49" charset="0"/>
              </a:rPr>
              <a:t>",</a:t>
            </a:r>
            <a:r>
              <a:rPr lang="hu-HU" dirty="0" err="1">
                <a:solidFill>
                  <a:srgbClr val="000000"/>
                </a:solidFill>
                <a:latin typeface="Consolas" panose="020B0609020204030204" pitchFamily="49" charset="0"/>
              </a:rPr>
              <a:t>scriptVariable</a:t>
            </a:r>
            <a:r>
              <a:rPr lang="hu-HU" dirty="0"/>
              <a:t>)</a:t>
            </a:r>
            <a:endParaRPr lang="en-US" dirty="0"/>
          </a:p>
        </p:txBody>
      </p:sp>
      <p:sp>
        <p:nvSpPr>
          <p:cNvPr id="5" name="Téglalap 4"/>
          <p:cNvSpPr/>
          <p:nvPr/>
        </p:nvSpPr>
        <p:spPr>
          <a:xfrm>
            <a:off x="797169" y="3295313"/>
            <a:ext cx="5656384" cy="11310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50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public class </a:t>
            </a:r>
            <a:r>
              <a:rPr lang="en-US" sz="1350" dirty="0" err="1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LumQuantEffect</a:t>
            </a:r>
            <a:r>
              <a:rPr lang="en-US" sz="1350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 : </a:t>
            </a:r>
            <a:r>
              <a:rPr lang="en-US" sz="1350" dirty="0" err="1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PostEffectsBase</a:t>
            </a:r>
            <a:r>
              <a:rPr lang="en-US" sz="1350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hu-HU" sz="135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sz="1350" dirty="0">
                <a:solidFill>
                  <a:srgbClr val="2B91AF"/>
                </a:solidFill>
                <a:latin typeface="Consolas" panose="020B0609020204030204" pitchFamily="49" charset="0"/>
              </a:rPr>
              <a:t>Range</a:t>
            </a:r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</a:rPr>
              <a:t>(1,50)]</a:t>
            </a:r>
            <a:r>
              <a:rPr lang="hu-HU" sz="135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350" dirty="0">
                <a:solidFill>
                  <a:srgbClr val="008000"/>
                </a:solidFill>
                <a:latin typeface="Consolas" panose="020B0609020204030204" pitchFamily="49" charset="0"/>
              </a:rPr>
              <a:t>// allowed range in the inspector view</a:t>
            </a:r>
            <a:endParaRPr lang="en-US" sz="13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35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35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</a:rPr>
              <a:t> levels = 8;</a:t>
            </a:r>
            <a:endParaRPr lang="hu-HU" sz="13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hu-HU" sz="13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hu-HU" sz="1350" dirty="0">
                <a:solidFill>
                  <a:srgbClr val="008000"/>
                </a:solidFill>
                <a:latin typeface="Consolas" panose="020B0609020204030204" pitchFamily="49" charset="0"/>
              </a:rPr>
              <a:t>    </a:t>
            </a:r>
            <a:r>
              <a:rPr lang="en-US" sz="1350" dirty="0">
                <a:solidFill>
                  <a:srgbClr val="008000"/>
                </a:solidFill>
                <a:latin typeface="Consolas" panose="020B0609020204030204" pitchFamily="49" charset="0"/>
              </a:rPr>
              <a:t>// ...</a:t>
            </a:r>
            <a:endParaRPr lang="en-US" sz="1350" dirty="0"/>
          </a:p>
        </p:txBody>
      </p:sp>
      <p:sp>
        <p:nvSpPr>
          <p:cNvPr id="7" name="Téglalap 6"/>
          <p:cNvSpPr/>
          <p:nvPr/>
        </p:nvSpPr>
        <p:spPr>
          <a:xfrm>
            <a:off x="1084385" y="4682460"/>
            <a:ext cx="6975231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35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350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void OnRenderImage(RenderTexture source, RenderTexture destination) {</a:t>
            </a:r>
          </a:p>
          <a:p>
            <a:r>
              <a:rPr lang="en-US" sz="1350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        if (</a:t>
            </a:r>
            <a:r>
              <a:rPr lang="en-US" sz="1350" dirty="0" err="1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CreateMaterial</a:t>
            </a:r>
            <a:r>
              <a:rPr lang="en-US" sz="1350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())</a:t>
            </a:r>
            <a:r>
              <a:rPr lang="hu-HU" sz="1350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350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350" dirty="0" err="1">
                <a:solidFill>
                  <a:srgbClr val="000000"/>
                </a:solidFill>
                <a:latin typeface="Consolas" panose="020B0609020204030204" pitchFamily="49" charset="0"/>
              </a:rPr>
              <a:t>material.SetInt</a:t>
            </a:r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350" dirty="0">
                <a:solidFill>
                  <a:srgbClr val="A31515"/>
                </a:solidFill>
                <a:latin typeface="Consolas" panose="020B0609020204030204" pitchFamily="49" charset="0"/>
              </a:rPr>
              <a:t>"levels"</a:t>
            </a:r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</a:rPr>
              <a:t>, levels);</a:t>
            </a:r>
          </a:p>
          <a:p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350" dirty="0" err="1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Graphics.Blit</a:t>
            </a:r>
            <a:r>
              <a:rPr lang="en-US" sz="1350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(source, destination, material);</a:t>
            </a:r>
          </a:p>
          <a:p>
            <a:r>
              <a:rPr lang="en-US" sz="1350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        }</a:t>
            </a:r>
            <a:endParaRPr lang="hu-HU" sz="1350" dirty="0">
              <a:solidFill>
                <a:schemeClr val="bg2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350" dirty="0">
                <a:solidFill>
                  <a:srgbClr val="008000"/>
                </a:solidFill>
                <a:latin typeface="Consolas" panose="020B0609020204030204" pitchFamily="49" charset="0"/>
              </a:rPr>
              <a:t>// ...</a:t>
            </a:r>
            <a:endParaRPr lang="en-US" sz="1350" dirty="0"/>
          </a:p>
        </p:txBody>
      </p:sp>
      <p:pic>
        <p:nvPicPr>
          <p:cNvPr id="9" name="Kép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765" y="3828188"/>
            <a:ext cx="3457575" cy="535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0633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Objektumtér </a:t>
            </a:r>
            <a:r>
              <a:rPr lang="hu-HU" dirty="0" err="1"/>
              <a:t>vs</a:t>
            </a:r>
            <a:r>
              <a:rPr lang="hu-HU" dirty="0"/>
              <a:t> Képtér</a:t>
            </a:r>
            <a:endParaRPr lang="en-US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hu-HU" dirty="0"/>
              <a:t>Objektumtér:</a:t>
            </a:r>
          </a:p>
          <a:p>
            <a:pPr lvl="1"/>
            <a:r>
              <a:rPr lang="hu-HU" dirty="0"/>
              <a:t>Az objektumok anyagtulajdonságait adjuk meg</a:t>
            </a:r>
          </a:p>
          <a:p>
            <a:pPr lvl="2"/>
            <a:r>
              <a:rPr lang="hu-HU" dirty="0"/>
              <a:t>Fény-felület kölcsönhatás, stilizált megvilágítás (</a:t>
            </a:r>
            <a:r>
              <a:rPr lang="hu-HU" dirty="0" err="1"/>
              <a:t>toon-shading</a:t>
            </a:r>
            <a:r>
              <a:rPr lang="hu-HU" dirty="0"/>
              <a:t>) stb.</a:t>
            </a:r>
          </a:p>
          <a:p>
            <a:pPr lvl="1"/>
            <a:r>
              <a:rPr lang="hu-HU" dirty="0"/>
              <a:t>A teljes színtér adat rendelkezésre áll (geometria, </a:t>
            </a:r>
            <a:r>
              <a:rPr lang="hu-HU" dirty="0" err="1"/>
              <a:t>materialok</a:t>
            </a:r>
            <a:r>
              <a:rPr lang="hu-HU" dirty="0"/>
              <a:t> stb.)</a:t>
            </a:r>
          </a:p>
          <a:p>
            <a:pPr lvl="1"/>
            <a:r>
              <a:rPr lang="hu-HU" dirty="0"/>
              <a:t>Az egyes objektumok stílusa eltérhet</a:t>
            </a:r>
          </a:p>
          <a:p>
            <a:pPr lvl="2"/>
            <a:r>
              <a:rPr lang="hu-HU" dirty="0" err="1"/>
              <a:t>Unity</a:t>
            </a:r>
            <a:r>
              <a:rPr lang="hu-HU" dirty="0"/>
              <a:t>: különböző </a:t>
            </a:r>
            <a:r>
              <a:rPr lang="hu-HU" dirty="0" err="1"/>
              <a:t>materialok</a:t>
            </a:r>
            <a:r>
              <a:rPr lang="hu-HU" dirty="0"/>
              <a:t> hozzárendelése az egyes objektumokhoz</a:t>
            </a:r>
          </a:p>
          <a:p>
            <a:pPr lvl="1"/>
            <a:r>
              <a:rPr lang="hu-HU" dirty="0"/>
              <a:t>A teljes színtér stílusának megváltoztatása elég időigényes is lehet</a:t>
            </a:r>
          </a:p>
        </p:txBody>
      </p:sp>
    </p:spTree>
    <p:extLst>
      <p:ext uri="{BB962C8B-B14F-4D97-AF65-F5344CB8AC3E}">
        <p14:creationId xmlns:p14="http://schemas.microsoft.com/office/powerpoint/2010/main" val="36198008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Luminancia</a:t>
            </a:r>
            <a:r>
              <a:rPr lang="hu-HU" dirty="0"/>
              <a:t> szintek</a:t>
            </a:r>
            <a:endParaRPr lang="en-US" dirty="0"/>
          </a:p>
        </p:txBody>
      </p:sp>
      <p:pic>
        <p:nvPicPr>
          <p:cNvPr id="5" name="Kép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1718" y="3919205"/>
            <a:ext cx="3077851" cy="1729887"/>
          </a:xfrm>
          <a:prstGeom prst="rect">
            <a:avLst/>
          </a:prstGeom>
        </p:spPr>
      </p:pic>
      <p:pic>
        <p:nvPicPr>
          <p:cNvPr id="6" name="Kép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1717" y="2132856"/>
            <a:ext cx="3077849" cy="1729886"/>
          </a:xfrm>
          <a:prstGeom prst="rect">
            <a:avLst/>
          </a:prstGeom>
        </p:spPr>
      </p:pic>
      <p:pic>
        <p:nvPicPr>
          <p:cNvPr id="7" name="Kép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042" y="2132856"/>
            <a:ext cx="3077849" cy="1729886"/>
          </a:xfrm>
          <a:prstGeom prst="rect">
            <a:avLst/>
          </a:prstGeom>
        </p:spPr>
      </p:pic>
      <p:pic>
        <p:nvPicPr>
          <p:cNvPr id="8" name="Kép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425" y="3919983"/>
            <a:ext cx="3076466" cy="1729109"/>
          </a:xfrm>
          <a:prstGeom prst="rect">
            <a:avLst/>
          </a:prstGeom>
        </p:spPr>
      </p:pic>
      <p:sp>
        <p:nvSpPr>
          <p:cNvPr id="9" name="Szövegdoboz 8"/>
          <p:cNvSpPr txBox="1"/>
          <p:nvPr/>
        </p:nvSpPr>
        <p:spPr>
          <a:xfrm>
            <a:off x="224750" y="2755898"/>
            <a:ext cx="96715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350" dirty="0" err="1"/>
              <a:t>Levels</a:t>
            </a:r>
            <a:r>
              <a:rPr lang="hu-HU" sz="1350" dirty="0"/>
              <a:t> = 2</a:t>
            </a:r>
            <a:endParaRPr lang="en-US" sz="1350" dirty="0"/>
          </a:p>
        </p:txBody>
      </p:sp>
      <p:sp>
        <p:nvSpPr>
          <p:cNvPr id="10" name="Szövegdoboz 9"/>
          <p:cNvSpPr txBox="1"/>
          <p:nvPr/>
        </p:nvSpPr>
        <p:spPr>
          <a:xfrm>
            <a:off x="224750" y="4578750"/>
            <a:ext cx="96715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350" dirty="0" err="1"/>
              <a:t>Levels</a:t>
            </a:r>
            <a:r>
              <a:rPr lang="hu-HU" sz="1350" dirty="0"/>
              <a:t> = 8</a:t>
            </a:r>
            <a:endParaRPr lang="en-US" sz="1350" dirty="0"/>
          </a:p>
        </p:txBody>
      </p:sp>
      <p:sp>
        <p:nvSpPr>
          <p:cNvPr id="11" name="Szövegdoboz 10"/>
          <p:cNvSpPr txBox="1"/>
          <p:nvPr/>
        </p:nvSpPr>
        <p:spPr>
          <a:xfrm>
            <a:off x="7602511" y="2859299"/>
            <a:ext cx="96715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350" dirty="0" err="1"/>
              <a:t>Levels</a:t>
            </a:r>
            <a:r>
              <a:rPr lang="hu-HU" sz="1350" dirty="0"/>
              <a:t> = 4</a:t>
            </a:r>
            <a:endParaRPr lang="en-US" sz="1350" dirty="0"/>
          </a:p>
        </p:txBody>
      </p:sp>
      <p:sp>
        <p:nvSpPr>
          <p:cNvPr id="12" name="Szövegdoboz 11"/>
          <p:cNvSpPr txBox="1"/>
          <p:nvPr/>
        </p:nvSpPr>
        <p:spPr>
          <a:xfrm>
            <a:off x="7598660" y="4578750"/>
            <a:ext cx="96715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350" dirty="0" err="1"/>
              <a:t>Levels</a:t>
            </a:r>
            <a:r>
              <a:rPr lang="hu-HU" sz="1350" dirty="0"/>
              <a:t> = 30</a:t>
            </a:r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28841612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Színkorrekció</a:t>
            </a:r>
            <a:r>
              <a:rPr lang="en-GB" dirty="0"/>
              <a:t> HSV</a:t>
            </a:r>
            <a:r>
              <a:rPr lang="hu-HU" dirty="0"/>
              <a:t>-</a:t>
            </a:r>
            <a:r>
              <a:rPr lang="hu-HU" dirty="0" err="1"/>
              <a:t>ben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u-HU" dirty="0"/>
              <a:t>Új C# </a:t>
            </a:r>
            <a:r>
              <a:rPr lang="hu-HU" dirty="0" err="1"/>
              <a:t>szkript</a:t>
            </a:r>
            <a:r>
              <a:rPr lang="hu-HU" dirty="0"/>
              <a:t> és Image </a:t>
            </a:r>
            <a:r>
              <a:rPr lang="hu-HU" dirty="0" err="1"/>
              <a:t>Effect</a:t>
            </a:r>
            <a:r>
              <a:rPr lang="hu-HU" dirty="0"/>
              <a:t> </a:t>
            </a:r>
            <a:r>
              <a:rPr lang="hu-HU" dirty="0" err="1"/>
              <a:t>Shader</a:t>
            </a:r>
            <a:endParaRPr lang="hu-HU" dirty="0"/>
          </a:p>
          <a:p>
            <a:pPr lvl="1"/>
            <a:r>
              <a:rPr lang="en-GB" dirty="0" err="1"/>
              <a:t>ColorCorrectionEffect</a:t>
            </a:r>
            <a:r>
              <a:rPr lang="en-GB" dirty="0"/>
              <a:t> </a:t>
            </a:r>
            <a:r>
              <a:rPr lang="hu-HU" dirty="0"/>
              <a:t>és</a:t>
            </a:r>
            <a:r>
              <a:rPr lang="en-GB" dirty="0"/>
              <a:t> </a:t>
            </a:r>
            <a:r>
              <a:rPr lang="en-GB" dirty="0" err="1"/>
              <a:t>ColorCorrectionShader</a:t>
            </a:r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r>
              <a:rPr lang="hu-HU" dirty="0"/>
              <a:t>Név beállítása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524" y="2845494"/>
            <a:ext cx="1664494" cy="87153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72413" y="4921420"/>
            <a:ext cx="4572000" cy="71558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350" dirty="0" err="1">
                <a:solidFill>
                  <a:srgbClr val="000000"/>
                </a:solidFill>
                <a:latin typeface="Consolas" panose="020B0609020204030204" pitchFamily="49" charset="0"/>
              </a:rPr>
              <a:t>Shader</a:t>
            </a:r>
            <a:r>
              <a:rPr lang="en-GB" sz="135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35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hu-HU" sz="1350" b="1" dirty="0" err="1">
                <a:solidFill>
                  <a:srgbClr val="A31515"/>
                </a:solidFill>
                <a:latin typeface="Consolas" panose="020B0609020204030204" pitchFamily="49" charset="0"/>
              </a:rPr>
              <a:t>Custom</a:t>
            </a:r>
            <a:r>
              <a:rPr lang="en-GB" sz="1350" dirty="0">
                <a:solidFill>
                  <a:srgbClr val="A31515"/>
                </a:solidFill>
                <a:latin typeface="Consolas" panose="020B0609020204030204" pitchFamily="49" charset="0"/>
              </a:rPr>
              <a:t>/</a:t>
            </a:r>
            <a:r>
              <a:rPr lang="en-GB" sz="1350" dirty="0" err="1">
                <a:solidFill>
                  <a:srgbClr val="A31515"/>
                </a:solidFill>
                <a:latin typeface="Consolas" panose="020B0609020204030204" pitchFamily="49" charset="0"/>
              </a:rPr>
              <a:t>ColorCorrectionShader</a:t>
            </a:r>
            <a:r>
              <a:rPr lang="en-GB" sz="135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endParaRPr lang="en-GB" sz="13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350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GB" sz="1350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   Properties</a:t>
            </a:r>
            <a:endParaRPr lang="en-GB" sz="1350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68652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Színkorrekció</a:t>
            </a:r>
            <a:r>
              <a:rPr lang="en-GB" dirty="0"/>
              <a:t> HSV</a:t>
            </a:r>
            <a:r>
              <a:rPr lang="hu-HU" dirty="0"/>
              <a:t>-</a:t>
            </a:r>
            <a:r>
              <a:rPr lang="hu-HU" dirty="0" err="1"/>
              <a:t>ben</a:t>
            </a:r>
            <a:r>
              <a:rPr lang="hu-HU" dirty="0"/>
              <a:t>: C# </a:t>
            </a:r>
            <a:r>
              <a:rPr lang="hu-HU" dirty="0" err="1"/>
              <a:t>szkript</a:t>
            </a:r>
            <a:endParaRPr lang="en-US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u-HU" sz="2800" dirty="0"/>
              <a:t>Paraméterek a Színezet/</a:t>
            </a:r>
            <a:r>
              <a:rPr lang="hu-HU" sz="2800" dirty="0" err="1"/>
              <a:t>Szaturáció</a:t>
            </a:r>
            <a:r>
              <a:rPr lang="hu-HU" sz="2800" dirty="0"/>
              <a:t>/Világosság állítgatására</a:t>
            </a:r>
            <a:endParaRPr lang="en-US" sz="2800" dirty="0"/>
          </a:p>
        </p:txBody>
      </p:sp>
      <p:sp>
        <p:nvSpPr>
          <p:cNvPr id="4" name="Téglalap 3"/>
          <p:cNvSpPr/>
          <p:nvPr/>
        </p:nvSpPr>
        <p:spPr>
          <a:xfrm>
            <a:off x="779585" y="2722982"/>
            <a:ext cx="6893169" cy="30008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sz="1350" dirty="0" err="1">
                <a:solidFill>
                  <a:srgbClr val="2B91AF"/>
                </a:solidFill>
                <a:latin typeface="Consolas" panose="020B0609020204030204" pitchFamily="49" charset="0"/>
              </a:rPr>
              <a:t>ExecuteInEditMode</a:t>
            </a:r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sz="1350" dirty="0" err="1">
                <a:solidFill>
                  <a:srgbClr val="2B91AF"/>
                </a:solidFill>
                <a:latin typeface="Consolas" panose="020B0609020204030204" pitchFamily="49" charset="0"/>
              </a:rPr>
              <a:t>RequireComponent</a:t>
            </a:r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350" dirty="0" err="1">
                <a:solidFill>
                  <a:srgbClr val="0000FF"/>
                </a:solidFill>
                <a:latin typeface="Consolas" panose="020B0609020204030204" pitchFamily="49" charset="0"/>
              </a:rPr>
              <a:t>typeof</a:t>
            </a:r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350" dirty="0">
                <a:solidFill>
                  <a:srgbClr val="2B91AF"/>
                </a:solidFill>
                <a:latin typeface="Consolas" panose="020B0609020204030204" pitchFamily="49" charset="0"/>
              </a:rPr>
              <a:t>Camera</a:t>
            </a:r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</a:rPr>
              <a:t>))]</a:t>
            </a:r>
          </a:p>
          <a:p>
            <a:r>
              <a:rPr lang="en-US" sz="135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35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350" dirty="0" err="1">
                <a:solidFill>
                  <a:srgbClr val="2B91AF"/>
                </a:solidFill>
                <a:latin typeface="Consolas" panose="020B0609020204030204" pitchFamily="49" charset="0"/>
              </a:rPr>
              <a:t>ColorCorrectionEffect</a:t>
            </a:r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en-US" sz="1350" dirty="0" err="1">
                <a:solidFill>
                  <a:srgbClr val="2B91AF"/>
                </a:solidFill>
                <a:latin typeface="Consolas" panose="020B0609020204030204" pitchFamily="49" charset="0"/>
              </a:rPr>
              <a:t>PostEffectsBase</a:t>
            </a:r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</a:rPr>
              <a:t>    [</a:t>
            </a:r>
            <a:r>
              <a:rPr lang="en-US" sz="1350" dirty="0">
                <a:solidFill>
                  <a:srgbClr val="2B91AF"/>
                </a:solidFill>
                <a:latin typeface="Consolas" panose="020B0609020204030204" pitchFamily="49" charset="0"/>
              </a:rPr>
              <a:t>Range</a:t>
            </a:r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</a:rPr>
              <a:t>(0.0f, 1.0f)]</a:t>
            </a:r>
          </a:p>
          <a:p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35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350" dirty="0">
                <a:solidFill>
                  <a:srgbClr val="0000FF"/>
                </a:solidFill>
                <a:latin typeface="Consolas" panose="020B0609020204030204" pitchFamily="49" charset="0"/>
              </a:rPr>
              <a:t>float</a:t>
            </a:r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350" dirty="0" err="1">
                <a:solidFill>
                  <a:srgbClr val="000000"/>
                </a:solidFill>
                <a:latin typeface="Consolas" panose="020B0609020204030204" pitchFamily="49" charset="0"/>
              </a:rPr>
              <a:t>hueShift</a:t>
            </a:r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</a:rPr>
              <a:t> = 0.0f;</a:t>
            </a:r>
          </a:p>
          <a:p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</a:rPr>
              <a:t>    [</a:t>
            </a:r>
            <a:r>
              <a:rPr lang="en-US" sz="1350" dirty="0">
                <a:solidFill>
                  <a:srgbClr val="2B91AF"/>
                </a:solidFill>
                <a:latin typeface="Consolas" panose="020B0609020204030204" pitchFamily="49" charset="0"/>
              </a:rPr>
              <a:t>Range</a:t>
            </a:r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</a:rPr>
              <a:t>(0.0f, 3.0f)]</a:t>
            </a:r>
          </a:p>
          <a:p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35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350" dirty="0">
                <a:solidFill>
                  <a:srgbClr val="0000FF"/>
                </a:solidFill>
                <a:latin typeface="Consolas" panose="020B0609020204030204" pitchFamily="49" charset="0"/>
              </a:rPr>
              <a:t>float</a:t>
            </a:r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350" dirty="0" err="1">
                <a:solidFill>
                  <a:srgbClr val="000000"/>
                </a:solidFill>
                <a:latin typeface="Consolas" panose="020B0609020204030204" pitchFamily="49" charset="0"/>
              </a:rPr>
              <a:t>saturationScaler</a:t>
            </a:r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</a:rPr>
              <a:t> = 1.0f;</a:t>
            </a:r>
          </a:p>
          <a:p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</a:rPr>
              <a:t>    [</a:t>
            </a:r>
            <a:r>
              <a:rPr lang="en-US" sz="1350" dirty="0">
                <a:solidFill>
                  <a:srgbClr val="2B91AF"/>
                </a:solidFill>
                <a:latin typeface="Consolas" panose="020B0609020204030204" pitchFamily="49" charset="0"/>
              </a:rPr>
              <a:t>Range</a:t>
            </a:r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</a:rPr>
              <a:t>(0.0f, 3.0f)]</a:t>
            </a:r>
          </a:p>
          <a:p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35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350" dirty="0">
                <a:solidFill>
                  <a:srgbClr val="0000FF"/>
                </a:solidFill>
                <a:latin typeface="Consolas" panose="020B0609020204030204" pitchFamily="49" charset="0"/>
              </a:rPr>
              <a:t>float</a:t>
            </a:r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350" dirty="0" err="1">
                <a:solidFill>
                  <a:srgbClr val="000000"/>
                </a:solidFill>
                <a:latin typeface="Consolas" panose="020B0609020204030204" pitchFamily="49" charset="0"/>
              </a:rPr>
              <a:t>brightnessScaler</a:t>
            </a:r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</a:rPr>
              <a:t> = 1.0f;</a:t>
            </a:r>
          </a:p>
          <a:p>
            <a:endParaRPr lang="en-US" sz="13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35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350" dirty="0">
                <a:solidFill>
                  <a:srgbClr val="0000FF"/>
                </a:solidFill>
                <a:latin typeface="Consolas" panose="020B0609020204030204" pitchFamily="49" charset="0"/>
              </a:rPr>
              <a:t>Start</a:t>
            </a:r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</a:rPr>
              <a:t> () {</a:t>
            </a:r>
          </a:p>
          <a:p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350" dirty="0" err="1">
                <a:solidFill>
                  <a:srgbClr val="000000"/>
                </a:solidFill>
                <a:latin typeface="Consolas" panose="020B0609020204030204" pitchFamily="49" charset="0"/>
              </a:rPr>
              <a:t>shader</a:t>
            </a:r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350" dirty="0" err="1">
                <a:solidFill>
                  <a:srgbClr val="2B91AF"/>
                </a:solidFill>
                <a:latin typeface="Consolas" panose="020B0609020204030204" pitchFamily="49" charset="0"/>
              </a:rPr>
              <a:t>Shader</a:t>
            </a:r>
            <a:r>
              <a:rPr lang="en-US" sz="1350" dirty="0" err="1">
                <a:solidFill>
                  <a:srgbClr val="000000"/>
                </a:solidFill>
                <a:latin typeface="Consolas" panose="020B0609020204030204" pitchFamily="49" charset="0"/>
              </a:rPr>
              <a:t>.Find</a:t>
            </a:r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35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hu-HU" sz="1350" dirty="0" err="1">
                <a:solidFill>
                  <a:srgbClr val="A31515"/>
                </a:solidFill>
                <a:latin typeface="Consolas" panose="020B0609020204030204" pitchFamily="49" charset="0"/>
              </a:rPr>
              <a:t>Custom</a:t>
            </a:r>
            <a:r>
              <a:rPr lang="en-US" sz="1350" dirty="0">
                <a:solidFill>
                  <a:srgbClr val="A31515"/>
                </a:solidFill>
                <a:latin typeface="Consolas" panose="020B0609020204030204" pitchFamily="49" charset="0"/>
              </a:rPr>
              <a:t>/</a:t>
            </a:r>
            <a:r>
              <a:rPr lang="en-US" sz="1350" dirty="0" err="1">
                <a:solidFill>
                  <a:srgbClr val="A31515"/>
                </a:solidFill>
                <a:latin typeface="Consolas" panose="020B0609020204030204" pitchFamily="49" charset="0"/>
              </a:rPr>
              <a:t>ColorCorrectionShader</a:t>
            </a:r>
            <a:r>
              <a:rPr lang="en-US" sz="135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350" dirty="0" err="1">
                <a:solidFill>
                  <a:srgbClr val="000000"/>
                </a:solidFill>
                <a:latin typeface="Consolas" panose="020B0609020204030204" pitchFamily="49" charset="0"/>
              </a:rPr>
              <a:t>CreateMaterial</a:t>
            </a:r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en-US" sz="1350" dirty="0"/>
          </a:p>
        </p:txBody>
      </p:sp>
      <p:pic>
        <p:nvPicPr>
          <p:cNvPr id="5" name="Kép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5177" y="3077801"/>
            <a:ext cx="2516354" cy="1560840"/>
          </a:xfrm>
          <a:prstGeom prst="rect">
            <a:avLst/>
          </a:prstGeom>
        </p:spPr>
      </p:pic>
      <p:sp>
        <p:nvSpPr>
          <p:cNvPr id="6" name="Rectangle 6"/>
          <p:cNvSpPr/>
          <p:nvPr/>
        </p:nvSpPr>
        <p:spPr>
          <a:xfrm>
            <a:off x="6324600" y="4313565"/>
            <a:ext cx="2564515" cy="325076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7" name="Rectangle 6"/>
          <p:cNvSpPr/>
          <p:nvPr/>
        </p:nvSpPr>
        <p:spPr>
          <a:xfrm>
            <a:off x="1181099" y="3349341"/>
            <a:ext cx="3877409" cy="1353078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</p:spTree>
    <p:extLst>
      <p:ext uri="{BB962C8B-B14F-4D97-AF65-F5344CB8AC3E}">
        <p14:creationId xmlns:p14="http://schemas.microsoft.com/office/powerpoint/2010/main" val="29194916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Színkorrekció</a:t>
            </a:r>
            <a:r>
              <a:rPr lang="en-GB" dirty="0"/>
              <a:t> HSV</a:t>
            </a:r>
            <a:r>
              <a:rPr lang="hu-HU" dirty="0"/>
              <a:t>-</a:t>
            </a:r>
            <a:r>
              <a:rPr lang="hu-HU" dirty="0" err="1"/>
              <a:t>ben</a:t>
            </a:r>
            <a:r>
              <a:rPr lang="hu-HU" dirty="0"/>
              <a:t>: C# </a:t>
            </a:r>
            <a:r>
              <a:rPr lang="hu-HU" dirty="0" err="1"/>
              <a:t>szkript</a:t>
            </a:r>
            <a:endParaRPr lang="en-US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Paraméterek átadása</a:t>
            </a:r>
            <a:endParaRPr lang="en-US" dirty="0"/>
          </a:p>
        </p:txBody>
      </p:sp>
      <p:sp>
        <p:nvSpPr>
          <p:cNvPr id="8" name="Téglalap 7"/>
          <p:cNvSpPr/>
          <p:nvPr/>
        </p:nvSpPr>
        <p:spPr>
          <a:xfrm>
            <a:off x="819929" y="2722982"/>
            <a:ext cx="7039708" cy="27930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35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fr-FR" sz="135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350" dirty="0">
                <a:solidFill>
                  <a:srgbClr val="0000FF"/>
                </a:solidFill>
                <a:latin typeface="Consolas" panose="020B0609020204030204" pitchFamily="49" charset="0"/>
              </a:rPr>
              <a:t>OnRenderImage</a:t>
            </a:r>
            <a:r>
              <a:rPr lang="fr-FR" sz="135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fr-FR" sz="1350" dirty="0">
                <a:solidFill>
                  <a:srgbClr val="2B91AF"/>
                </a:solidFill>
                <a:latin typeface="Consolas" panose="020B0609020204030204" pitchFamily="49" charset="0"/>
              </a:rPr>
              <a:t>RenderTexture</a:t>
            </a:r>
            <a:r>
              <a:rPr lang="fr-FR" sz="1350" dirty="0">
                <a:solidFill>
                  <a:srgbClr val="000000"/>
                </a:solidFill>
                <a:latin typeface="Consolas" panose="020B0609020204030204" pitchFamily="49" charset="0"/>
              </a:rPr>
              <a:t> source, </a:t>
            </a:r>
            <a:r>
              <a:rPr lang="fr-FR" sz="1350" dirty="0">
                <a:solidFill>
                  <a:srgbClr val="2B91AF"/>
                </a:solidFill>
                <a:latin typeface="Consolas" panose="020B0609020204030204" pitchFamily="49" charset="0"/>
              </a:rPr>
              <a:t>RenderTexture</a:t>
            </a:r>
            <a:r>
              <a:rPr lang="fr-FR" sz="1350" dirty="0">
                <a:solidFill>
                  <a:srgbClr val="000000"/>
                </a:solidFill>
                <a:latin typeface="Consolas" panose="020B0609020204030204" pitchFamily="49" charset="0"/>
              </a:rPr>
              <a:t> destination) {</a:t>
            </a:r>
          </a:p>
          <a:p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35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350" dirty="0" err="1">
                <a:solidFill>
                  <a:srgbClr val="000000"/>
                </a:solidFill>
                <a:latin typeface="Consolas" panose="020B0609020204030204" pitchFamily="49" charset="0"/>
              </a:rPr>
              <a:t>CreateMaterial</a:t>
            </a:r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</a:rPr>
              <a:t>())</a:t>
            </a:r>
          </a:p>
          <a:p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350" dirty="0" err="1">
                <a:solidFill>
                  <a:srgbClr val="000000"/>
                </a:solidFill>
                <a:latin typeface="Consolas" panose="020B0609020204030204" pitchFamily="49" charset="0"/>
              </a:rPr>
              <a:t>material.SetFloat</a:t>
            </a:r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35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1350" dirty="0" err="1">
                <a:solidFill>
                  <a:srgbClr val="A31515"/>
                </a:solidFill>
                <a:latin typeface="Consolas" panose="020B0609020204030204" pitchFamily="49" charset="0"/>
              </a:rPr>
              <a:t>hueShift</a:t>
            </a:r>
            <a:r>
              <a:rPr lang="en-US" sz="135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350" dirty="0" err="1">
                <a:solidFill>
                  <a:srgbClr val="000000"/>
                </a:solidFill>
                <a:latin typeface="Consolas" panose="020B0609020204030204" pitchFamily="49" charset="0"/>
              </a:rPr>
              <a:t>hueShift</a:t>
            </a:r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350" dirty="0" err="1">
                <a:solidFill>
                  <a:srgbClr val="000000"/>
                </a:solidFill>
                <a:latin typeface="Consolas" panose="020B0609020204030204" pitchFamily="49" charset="0"/>
              </a:rPr>
              <a:t>material.SetFloat</a:t>
            </a:r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35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1350" dirty="0" err="1">
                <a:solidFill>
                  <a:srgbClr val="A31515"/>
                </a:solidFill>
                <a:latin typeface="Consolas" panose="020B0609020204030204" pitchFamily="49" charset="0"/>
              </a:rPr>
              <a:t>saturationScaler</a:t>
            </a:r>
            <a:r>
              <a:rPr lang="en-US" sz="135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350" dirty="0" err="1">
                <a:solidFill>
                  <a:srgbClr val="000000"/>
                </a:solidFill>
                <a:latin typeface="Consolas" panose="020B0609020204030204" pitchFamily="49" charset="0"/>
              </a:rPr>
              <a:t>saturationScaler</a:t>
            </a:r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350" dirty="0" err="1">
                <a:solidFill>
                  <a:srgbClr val="000000"/>
                </a:solidFill>
                <a:latin typeface="Consolas" panose="020B0609020204030204" pitchFamily="49" charset="0"/>
              </a:rPr>
              <a:t>material.SetFloat</a:t>
            </a:r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35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1350" dirty="0" err="1">
                <a:solidFill>
                  <a:srgbClr val="A31515"/>
                </a:solidFill>
                <a:latin typeface="Consolas" panose="020B0609020204030204" pitchFamily="49" charset="0"/>
              </a:rPr>
              <a:t>brightnessScaler</a:t>
            </a:r>
            <a:r>
              <a:rPr lang="en-US" sz="135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350" dirty="0" err="1">
                <a:solidFill>
                  <a:srgbClr val="000000"/>
                </a:solidFill>
                <a:latin typeface="Consolas" panose="020B0609020204030204" pitchFamily="49" charset="0"/>
              </a:rPr>
              <a:t>brightnessScaler</a:t>
            </a:r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350" dirty="0" err="1">
                <a:solidFill>
                  <a:srgbClr val="2B91AF"/>
                </a:solidFill>
                <a:latin typeface="Consolas" panose="020B0609020204030204" pitchFamily="49" charset="0"/>
              </a:rPr>
              <a:t>Graphics</a:t>
            </a:r>
            <a:r>
              <a:rPr lang="en-US" sz="1350" dirty="0" err="1">
                <a:solidFill>
                  <a:srgbClr val="000000"/>
                </a:solidFill>
                <a:latin typeface="Consolas" panose="020B0609020204030204" pitchFamily="49" charset="0"/>
              </a:rPr>
              <a:t>.Blit</a:t>
            </a:r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</a:rPr>
              <a:t>(source, destination, material);</a:t>
            </a:r>
          </a:p>
          <a:p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350" dirty="0">
                <a:solidFill>
                  <a:srgbClr val="0000FF"/>
                </a:solidFill>
                <a:latin typeface="Consolas" panose="020B0609020204030204" pitchFamily="49" charset="0"/>
              </a:rPr>
              <a:t>else</a:t>
            </a:r>
            <a:endParaRPr lang="en-US" sz="13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350" dirty="0" err="1">
                <a:solidFill>
                  <a:srgbClr val="2B91AF"/>
                </a:solidFill>
                <a:latin typeface="Consolas" panose="020B0609020204030204" pitchFamily="49" charset="0"/>
              </a:rPr>
              <a:t>Graphics</a:t>
            </a:r>
            <a:r>
              <a:rPr lang="en-US" sz="1350" dirty="0" err="1">
                <a:solidFill>
                  <a:srgbClr val="000000"/>
                </a:solidFill>
                <a:latin typeface="Consolas" panose="020B0609020204030204" pitchFamily="49" charset="0"/>
              </a:rPr>
              <a:t>.Blit</a:t>
            </a:r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</a:rPr>
              <a:t>(source, destination);</a:t>
            </a:r>
          </a:p>
          <a:p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1350" dirty="0"/>
          </a:p>
        </p:txBody>
      </p:sp>
      <p:sp>
        <p:nvSpPr>
          <p:cNvPr id="9" name="Rectangle 6"/>
          <p:cNvSpPr/>
          <p:nvPr/>
        </p:nvSpPr>
        <p:spPr>
          <a:xfrm>
            <a:off x="1521069" y="3349341"/>
            <a:ext cx="5512778" cy="661417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</p:spTree>
    <p:extLst>
      <p:ext uri="{BB962C8B-B14F-4D97-AF65-F5344CB8AC3E}">
        <p14:creationId xmlns:p14="http://schemas.microsoft.com/office/powerpoint/2010/main" val="558068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Színkorrekció</a:t>
            </a:r>
            <a:r>
              <a:rPr lang="en-GB" dirty="0"/>
              <a:t> HSV</a:t>
            </a:r>
            <a:r>
              <a:rPr lang="hu-HU" dirty="0"/>
              <a:t>-</a:t>
            </a:r>
            <a:r>
              <a:rPr lang="hu-HU" dirty="0" err="1"/>
              <a:t>ben</a:t>
            </a:r>
            <a:r>
              <a:rPr lang="hu-HU" dirty="0"/>
              <a:t>: </a:t>
            </a:r>
            <a:r>
              <a:rPr lang="hu-HU" dirty="0" err="1"/>
              <a:t>Shader</a:t>
            </a:r>
            <a:endParaRPr lang="en-US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u-HU" sz="2800" dirty="0" err="1"/>
              <a:t>Assetek</a:t>
            </a:r>
            <a:r>
              <a:rPr lang="hu-HU" sz="2800" dirty="0"/>
              <a:t>: </a:t>
            </a:r>
            <a:r>
              <a:rPr lang="hu-HU" sz="2800" dirty="0" err="1"/>
              <a:t>colorspaces.cginc</a:t>
            </a:r>
            <a:endParaRPr lang="hu-HU" sz="2800" dirty="0"/>
          </a:p>
          <a:p>
            <a:r>
              <a:rPr lang="hu-HU" sz="2800" dirty="0"/>
              <a:t>RGB-</a:t>
            </a:r>
            <a:r>
              <a:rPr lang="hu-HU" sz="2800" dirty="0" err="1"/>
              <a:t>ből</a:t>
            </a:r>
            <a:r>
              <a:rPr lang="hu-HU" sz="2800" dirty="0"/>
              <a:t> HSV-</a:t>
            </a:r>
            <a:r>
              <a:rPr lang="hu-HU" sz="2800" dirty="0" err="1"/>
              <a:t>ből</a:t>
            </a:r>
            <a:r>
              <a:rPr lang="hu-HU" sz="2800" dirty="0"/>
              <a:t> (és vissza) konvertáló függvény</a:t>
            </a:r>
          </a:p>
        </p:txBody>
      </p:sp>
      <p:sp>
        <p:nvSpPr>
          <p:cNvPr id="4" name="Téglalap 3"/>
          <p:cNvSpPr/>
          <p:nvPr/>
        </p:nvSpPr>
        <p:spPr>
          <a:xfrm>
            <a:off x="756139" y="3211387"/>
            <a:ext cx="2995247" cy="11310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50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#pragma vertex </a:t>
            </a:r>
            <a:r>
              <a:rPr lang="en-US" sz="1350" dirty="0" err="1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vert</a:t>
            </a:r>
            <a:endParaRPr lang="en-US" sz="1350" dirty="0">
              <a:solidFill>
                <a:schemeClr val="bg2">
                  <a:lumMod val="90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350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#pragma fragment frag</a:t>
            </a:r>
          </a:p>
          <a:p>
            <a:endParaRPr lang="en-US" sz="1350" dirty="0">
              <a:solidFill>
                <a:schemeClr val="bg2">
                  <a:lumMod val="90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350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#include "</a:t>
            </a:r>
            <a:r>
              <a:rPr lang="en-US" sz="1350" dirty="0" err="1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UnityCG.cginc</a:t>
            </a:r>
            <a:r>
              <a:rPr lang="en-US" sz="1350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"</a:t>
            </a:r>
          </a:p>
          <a:p>
            <a:r>
              <a:rPr lang="en-US" sz="1350" dirty="0">
                <a:solidFill>
                  <a:srgbClr val="808080"/>
                </a:solidFill>
                <a:latin typeface="Consolas" panose="020B0609020204030204" pitchFamily="49" charset="0"/>
              </a:rPr>
              <a:t>#include</a:t>
            </a:r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35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1350" dirty="0" err="1">
                <a:solidFill>
                  <a:srgbClr val="A31515"/>
                </a:solidFill>
                <a:latin typeface="Consolas" panose="020B0609020204030204" pitchFamily="49" charset="0"/>
              </a:rPr>
              <a:t>colorspaces.cginc</a:t>
            </a:r>
            <a:r>
              <a:rPr lang="en-US" sz="135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hu-HU" sz="1350" dirty="0">
                <a:solidFill>
                  <a:srgbClr val="A31515"/>
                </a:solidFill>
                <a:latin typeface="Consolas" panose="020B0609020204030204" pitchFamily="49" charset="0"/>
              </a:rPr>
              <a:t> </a:t>
            </a:r>
            <a:endParaRPr lang="en-US" sz="1350" dirty="0"/>
          </a:p>
        </p:txBody>
      </p:sp>
      <p:sp>
        <p:nvSpPr>
          <p:cNvPr id="6" name="Téglalap 5"/>
          <p:cNvSpPr/>
          <p:nvPr/>
        </p:nvSpPr>
        <p:spPr>
          <a:xfrm>
            <a:off x="756138" y="4521894"/>
            <a:ext cx="274906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50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sampler2D _</a:t>
            </a:r>
            <a:r>
              <a:rPr lang="en-US" sz="1350" dirty="0" err="1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MainTex</a:t>
            </a:r>
            <a:r>
              <a:rPr lang="en-US" sz="1350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350" dirty="0">
                <a:solidFill>
                  <a:srgbClr val="0000FF"/>
                </a:solidFill>
                <a:latin typeface="Consolas" panose="020B0609020204030204" pitchFamily="49" charset="0"/>
              </a:rPr>
              <a:t>float</a:t>
            </a:r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350" dirty="0" err="1">
                <a:solidFill>
                  <a:srgbClr val="000000"/>
                </a:solidFill>
                <a:latin typeface="Consolas" panose="020B0609020204030204" pitchFamily="49" charset="0"/>
              </a:rPr>
              <a:t>hueShift</a:t>
            </a:r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350" dirty="0">
                <a:solidFill>
                  <a:srgbClr val="0000FF"/>
                </a:solidFill>
                <a:latin typeface="Consolas" panose="020B0609020204030204" pitchFamily="49" charset="0"/>
              </a:rPr>
              <a:t>float</a:t>
            </a:r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350" dirty="0" err="1">
                <a:solidFill>
                  <a:srgbClr val="000000"/>
                </a:solidFill>
                <a:latin typeface="Consolas" panose="020B0609020204030204" pitchFamily="49" charset="0"/>
              </a:rPr>
              <a:t>saturationScaler</a:t>
            </a:r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350" dirty="0">
                <a:solidFill>
                  <a:srgbClr val="0000FF"/>
                </a:solidFill>
                <a:latin typeface="Consolas" panose="020B0609020204030204" pitchFamily="49" charset="0"/>
              </a:rPr>
              <a:t>float</a:t>
            </a:r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350" dirty="0" err="1">
                <a:solidFill>
                  <a:srgbClr val="000000"/>
                </a:solidFill>
                <a:latin typeface="Consolas" panose="020B0609020204030204" pitchFamily="49" charset="0"/>
              </a:rPr>
              <a:t>brightnessScaler</a:t>
            </a:r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13362643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Színkorrekció</a:t>
            </a:r>
            <a:r>
              <a:rPr lang="en-GB" dirty="0"/>
              <a:t> HSV</a:t>
            </a:r>
            <a:r>
              <a:rPr lang="hu-HU" dirty="0"/>
              <a:t>-</a:t>
            </a:r>
            <a:r>
              <a:rPr lang="hu-HU" dirty="0" err="1"/>
              <a:t>ben</a:t>
            </a:r>
            <a:r>
              <a:rPr lang="hu-HU" dirty="0"/>
              <a:t>: </a:t>
            </a:r>
            <a:r>
              <a:rPr lang="hu-HU" dirty="0" err="1"/>
              <a:t>Shader</a:t>
            </a:r>
            <a:endParaRPr lang="en-US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Konvertálás HSV-be, színkorrekció, visszakonvertálás RGB-be</a:t>
            </a:r>
            <a:endParaRPr lang="en-US" dirty="0"/>
          </a:p>
        </p:txBody>
      </p:sp>
      <p:sp>
        <p:nvSpPr>
          <p:cNvPr id="5" name="Téglalap 4"/>
          <p:cNvSpPr/>
          <p:nvPr/>
        </p:nvSpPr>
        <p:spPr>
          <a:xfrm>
            <a:off x="628650" y="3275399"/>
            <a:ext cx="8001732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50" dirty="0">
                <a:solidFill>
                  <a:srgbClr val="0000FF"/>
                </a:solidFill>
                <a:latin typeface="Consolas" panose="020B0609020204030204" pitchFamily="49" charset="0"/>
              </a:rPr>
              <a:t>float4</a:t>
            </a:r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</a:rPr>
              <a:t> frag (v2f </a:t>
            </a:r>
            <a:r>
              <a:rPr lang="en-US" sz="135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</a:rPr>
              <a:t>) : </a:t>
            </a:r>
            <a:r>
              <a:rPr lang="en-US" sz="1350" dirty="0" err="1">
                <a:solidFill>
                  <a:srgbClr val="000000"/>
                </a:solidFill>
                <a:latin typeface="Consolas" panose="020B0609020204030204" pitchFamily="49" charset="0"/>
              </a:rPr>
              <a:t>SV_Target</a:t>
            </a:r>
            <a:endParaRPr lang="en-US" sz="13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hu-HU" sz="1350" dirty="0">
                <a:solidFill>
                  <a:srgbClr val="0000FF"/>
                </a:solidFill>
                <a:latin typeface="Consolas" panose="020B0609020204030204" pitchFamily="49" charset="0"/>
              </a:rPr>
              <a:t>   </a:t>
            </a:r>
            <a:r>
              <a:rPr lang="fr-FR" sz="1350" dirty="0">
                <a:solidFill>
                  <a:srgbClr val="0000FF"/>
                </a:solidFill>
                <a:latin typeface="Consolas" panose="020B0609020204030204" pitchFamily="49" charset="0"/>
              </a:rPr>
              <a:t>float4</a:t>
            </a:r>
            <a:r>
              <a:rPr lang="fr-FR" sz="1350" dirty="0">
                <a:solidFill>
                  <a:srgbClr val="000000"/>
                </a:solidFill>
                <a:latin typeface="Consolas" panose="020B0609020204030204" pitchFamily="49" charset="0"/>
              </a:rPr>
              <a:t> col = tex2D(_MainTex, i.uv);</a:t>
            </a:r>
          </a:p>
          <a:p>
            <a:r>
              <a:rPr lang="hu-HU" sz="1350" dirty="0">
                <a:solidFill>
                  <a:srgbClr val="0000FF"/>
                </a:solidFill>
                <a:latin typeface="Consolas" panose="020B0609020204030204" pitchFamily="49" charset="0"/>
              </a:rPr>
              <a:t>   </a:t>
            </a:r>
            <a:r>
              <a:rPr lang="en-US" sz="1350" dirty="0">
                <a:solidFill>
                  <a:srgbClr val="0000FF"/>
                </a:solidFill>
                <a:latin typeface="Consolas" panose="020B0609020204030204" pitchFamily="49" charset="0"/>
              </a:rPr>
              <a:t>float3</a:t>
            </a:r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350" dirty="0" err="1">
                <a:solidFill>
                  <a:srgbClr val="000000"/>
                </a:solidFill>
                <a:latin typeface="Consolas" panose="020B0609020204030204" pitchFamily="49" charset="0"/>
              </a:rPr>
              <a:t>hsv</a:t>
            </a:r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350" dirty="0" err="1">
                <a:solidFill>
                  <a:srgbClr val="000000"/>
                </a:solidFill>
                <a:latin typeface="Consolas" panose="020B0609020204030204" pitchFamily="49" charset="0"/>
              </a:rPr>
              <a:t>rgb_to_hsv</a:t>
            </a:r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350" dirty="0" err="1">
                <a:solidFill>
                  <a:srgbClr val="000000"/>
                </a:solidFill>
                <a:latin typeface="Consolas" panose="020B0609020204030204" pitchFamily="49" charset="0"/>
              </a:rPr>
              <a:t>col.xyz</a:t>
            </a:r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r>
              <a:rPr lang="hu-HU" sz="135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350" dirty="0">
                <a:solidFill>
                  <a:srgbClr val="008000"/>
                </a:solidFill>
                <a:latin typeface="Consolas" panose="020B0609020204030204" pitchFamily="49" charset="0"/>
              </a:rPr>
              <a:t>// </a:t>
            </a:r>
            <a:r>
              <a:rPr lang="hu-HU" sz="1350" dirty="0" err="1">
                <a:solidFill>
                  <a:srgbClr val="008000"/>
                </a:solidFill>
                <a:latin typeface="Consolas" panose="020B0609020204030204" pitchFamily="49" charset="0"/>
              </a:rPr>
              <a:t>rgb_to_hsv</a:t>
            </a:r>
            <a:r>
              <a:rPr lang="hu-HU" sz="1350" dirty="0">
                <a:solidFill>
                  <a:srgbClr val="008000"/>
                </a:solidFill>
                <a:latin typeface="Consolas" panose="020B0609020204030204" pitchFamily="49" charset="0"/>
              </a:rPr>
              <a:t>: </a:t>
            </a:r>
            <a:r>
              <a:rPr lang="en-US" sz="1350" dirty="0" err="1">
                <a:solidFill>
                  <a:srgbClr val="008000"/>
                </a:solidFill>
                <a:latin typeface="Consolas" panose="020B0609020204030204" pitchFamily="49" charset="0"/>
              </a:rPr>
              <a:t>colorspaces.cginc</a:t>
            </a:r>
            <a:r>
              <a:rPr lang="en-US" sz="1350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endParaRPr lang="en-US" sz="13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hu-HU" sz="1350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sz="1350" dirty="0" err="1">
                <a:solidFill>
                  <a:srgbClr val="000000"/>
                </a:solidFill>
                <a:latin typeface="Consolas" panose="020B0609020204030204" pitchFamily="49" charset="0"/>
              </a:rPr>
              <a:t>hsv.x</a:t>
            </a:r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350" dirty="0" err="1">
                <a:solidFill>
                  <a:srgbClr val="000000"/>
                </a:solidFill>
                <a:latin typeface="Consolas" panose="020B0609020204030204" pitchFamily="49" charset="0"/>
              </a:rPr>
              <a:t>frac</a:t>
            </a:r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350" dirty="0" err="1">
                <a:solidFill>
                  <a:srgbClr val="000000"/>
                </a:solidFill>
                <a:latin typeface="Consolas" panose="020B0609020204030204" pitchFamily="49" charset="0"/>
              </a:rPr>
              <a:t>hsv.x</a:t>
            </a:r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sz="1350" dirty="0" err="1">
                <a:solidFill>
                  <a:srgbClr val="000000"/>
                </a:solidFill>
                <a:latin typeface="Consolas" panose="020B0609020204030204" pitchFamily="49" charset="0"/>
              </a:rPr>
              <a:t>hueShift</a:t>
            </a:r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hu-HU" sz="1350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sz="1350" dirty="0" err="1">
                <a:solidFill>
                  <a:srgbClr val="000000"/>
                </a:solidFill>
                <a:latin typeface="Consolas" panose="020B0609020204030204" pitchFamily="49" charset="0"/>
              </a:rPr>
              <a:t>hsv.y</a:t>
            </a:r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</a:rPr>
              <a:t> *= </a:t>
            </a:r>
            <a:r>
              <a:rPr lang="en-US" sz="1350" dirty="0" err="1">
                <a:solidFill>
                  <a:srgbClr val="000000"/>
                </a:solidFill>
                <a:latin typeface="Consolas" panose="020B0609020204030204" pitchFamily="49" charset="0"/>
              </a:rPr>
              <a:t>saturationScaler</a:t>
            </a:r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hu-HU" sz="1350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sz="1350" dirty="0" err="1">
                <a:solidFill>
                  <a:srgbClr val="000000"/>
                </a:solidFill>
                <a:latin typeface="Consolas" panose="020B0609020204030204" pitchFamily="49" charset="0"/>
              </a:rPr>
              <a:t>hsv.z</a:t>
            </a:r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</a:rPr>
              <a:t> *= </a:t>
            </a:r>
            <a:r>
              <a:rPr lang="en-US" sz="1350" dirty="0" err="1">
                <a:solidFill>
                  <a:srgbClr val="000000"/>
                </a:solidFill>
                <a:latin typeface="Consolas" panose="020B0609020204030204" pitchFamily="49" charset="0"/>
              </a:rPr>
              <a:t>brightnessScaler</a:t>
            </a:r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hu-HU" sz="1350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sz="1350" dirty="0" err="1">
                <a:solidFill>
                  <a:srgbClr val="000000"/>
                </a:solidFill>
                <a:latin typeface="Consolas" panose="020B0609020204030204" pitchFamily="49" charset="0"/>
              </a:rPr>
              <a:t>col.xyz</a:t>
            </a:r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350" dirty="0" err="1">
                <a:solidFill>
                  <a:srgbClr val="000000"/>
                </a:solidFill>
                <a:latin typeface="Consolas" panose="020B0609020204030204" pitchFamily="49" charset="0"/>
              </a:rPr>
              <a:t>hsv_to_rgb</a:t>
            </a:r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350" dirty="0" err="1">
                <a:solidFill>
                  <a:srgbClr val="000000"/>
                </a:solidFill>
                <a:latin typeface="Consolas" panose="020B0609020204030204" pitchFamily="49" charset="0"/>
              </a:rPr>
              <a:t>hsv</a:t>
            </a:r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r>
              <a:rPr lang="hu-HU" sz="135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350" dirty="0">
                <a:solidFill>
                  <a:srgbClr val="008000"/>
                </a:solidFill>
                <a:latin typeface="Consolas" panose="020B0609020204030204" pitchFamily="49" charset="0"/>
              </a:rPr>
              <a:t>// </a:t>
            </a:r>
            <a:r>
              <a:rPr lang="hu-HU" sz="1350" dirty="0" err="1">
                <a:solidFill>
                  <a:srgbClr val="008000"/>
                </a:solidFill>
                <a:latin typeface="Consolas" panose="020B0609020204030204" pitchFamily="49" charset="0"/>
              </a:rPr>
              <a:t>hsv_to_rgb</a:t>
            </a:r>
            <a:r>
              <a:rPr lang="hu-HU" sz="1350" dirty="0">
                <a:solidFill>
                  <a:srgbClr val="008000"/>
                </a:solidFill>
                <a:latin typeface="Consolas" panose="020B0609020204030204" pitchFamily="49" charset="0"/>
              </a:rPr>
              <a:t>:</a:t>
            </a:r>
            <a:r>
              <a:rPr lang="en-US" sz="1350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en-US" sz="1350" dirty="0" err="1">
                <a:solidFill>
                  <a:srgbClr val="008000"/>
                </a:solidFill>
                <a:latin typeface="Consolas" panose="020B0609020204030204" pitchFamily="49" charset="0"/>
              </a:rPr>
              <a:t>colorspaces.cginc</a:t>
            </a:r>
            <a:r>
              <a:rPr lang="en-US" sz="1350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endParaRPr lang="en-US" sz="13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hu-HU" sz="1350" dirty="0">
                <a:solidFill>
                  <a:srgbClr val="0000FF"/>
                </a:solidFill>
                <a:latin typeface="Consolas" panose="020B0609020204030204" pitchFamily="49" charset="0"/>
              </a:rPr>
              <a:t>   </a:t>
            </a:r>
            <a:r>
              <a:rPr lang="en-US" sz="135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</a:rPr>
              <a:t> col;</a:t>
            </a:r>
          </a:p>
          <a:p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39984384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Színkorrekció</a:t>
            </a:r>
            <a:r>
              <a:rPr lang="en-GB" dirty="0"/>
              <a:t> HSV</a:t>
            </a:r>
            <a:r>
              <a:rPr lang="hu-HU" dirty="0"/>
              <a:t>-</a:t>
            </a:r>
            <a:r>
              <a:rPr lang="hu-HU" dirty="0" err="1"/>
              <a:t>ben</a:t>
            </a:r>
            <a:r>
              <a:rPr lang="hu-HU" dirty="0"/>
              <a:t>: </a:t>
            </a:r>
            <a:r>
              <a:rPr lang="hu-HU" dirty="0" err="1"/>
              <a:t>Shader</a:t>
            </a:r>
            <a:endParaRPr lang="en-US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Konvertálás HSV-be, színkorrekció, visszakonvertálás RGB-be</a:t>
            </a:r>
            <a:endParaRPr lang="en-US" dirty="0"/>
          </a:p>
        </p:txBody>
      </p:sp>
      <p:sp>
        <p:nvSpPr>
          <p:cNvPr id="5" name="Téglalap 4"/>
          <p:cNvSpPr/>
          <p:nvPr/>
        </p:nvSpPr>
        <p:spPr>
          <a:xfrm>
            <a:off x="628650" y="3275399"/>
            <a:ext cx="8001732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50" dirty="0">
                <a:solidFill>
                  <a:srgbClr val="0000FF"/>
                </a:solidFill>
                <a:latin typeface="Consolas" panose="020B0609020204030204" pitchFamily="49" charset="0"/>
              </a:rPr>
              <a:t>float4</a:t>
            </a:r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</a:rPr>
              <a:t> frag (v2f </a:t>
            </a:r>
            <a:r>
              <a:rPr lang="en-US" sz="135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</a:rPr>
              <a:t>) : </a:t>
            </a:r>
            <a:r>
              <a:rPr lang="en-US" sz="1350" dirty="0" err="1">
                <a:solidFill>
                  <a:srgbClr val="000000"/>
                </a:solidFill>
                <a:latin typeface="Consolas" panose="020B0609020204030204" pitchFamily="49" charset="0"/>
              </a:rPr>
              <a:t>SV_Target</a:t>
            </a:r>
            <a:endParaRPr lang="en-US" sz="13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hu-HU" sz="1350" dirty="0">
                <a:solidFill>
                  <a:srgbClr val="0000FF"/>
                </a:solidFill>
                <a:latin typeface="Consolas" panose="020B0609020204030204" pitchFamily="49" charset="0"/>
              </a:rPr>
              <a:t>   </a:t>
            </a:r>
            <a:r>
              <a:rPr lang="fr-FR" sz="1350" dirty="0">
                <a:solidFill>
                  <a:srgbClr val="0000FF"/>
                </a:solidFill>
                <a:latin typeface="Consolas" panose="020B0609020204030204" pitchFamily="49" charset="0"/>
              </a:rPr>
              <a:t>float4</a:t>
            </a:r>
            <a:r>
              <a:rPr lang="fr-FR" sz="1350" dirty="0">
                <a:solidFill>
                  <a:srgbClr val="000000"/>
                </a:solidFill>
                <a:latin typeface="Consolas" panose="020B0609020204030204" pitchFamily="49" charset="0"/>
              </a:rPr>
              <a:t> col = tex2D(_MainTex, i.uv);</a:t>
            </a:r>
          </a:p>
          <a:p>
            <a:r>
              <a:rPr lang="hu-HU" sz="1350" dirty="0">
                <a:solidFill>
                  <a:srgbClr val="0000FF"/>
                </a:solidFill>
                <a:latin typeface="Consolas" panose="020B0609020204030204" pitchFamily="49" charset="0"/>
              </a:rPr>
              <a:t>   </a:t>
            </a:r>
            <a:r>
              <a:rPr lang="en-US" sz="1350" dirty="0">
                <a:solidFill>
                  <a:srgbClr val="0000FF"/>
                </a:solidFill>
                <a:latin typeface="Consolas" panose="020B0609020204030204" pitchFamily="49" charset="0"/>
              </a:rPr>
              <a:t>float3</a:t>
            </a:r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350" dirty="0" err="1">
                <a:solidFill>
                  <a:srgbClr val="000000"/>
                </a:solidFill>
                <a:latin typeface="Consolas" panose="020B0609020204030204" pitchFamily="49" charset="0"/>
              </a:rPr>
              <a:t>hsv</a:t>
            </a:r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350" dirty="0" err="1">
                <a:solidFill>
                  <a:srgbClr val="000000"/>
                </a:solidFill>
                <a:latin typeface="Consolas" panose="020B0609020204030204" pitchFamily="49" charset="0"/>
              </a:rPr>
              <a:t>rgb_to_hsv</a:t>
            </a:r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350" dirty="0" err="1">
                <a:solidFill>
                  <a:srgbClr val="000000"/>
                </a:solidFill>
                <a:latin typeface="Consolas" panose="020B0609020204030204" pitchFamily="49" charset="0"/>
              </a:rPr>
              <a:t>col.xyz</a:t>
            </a:r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r>
              <a:rPr lang="hu-HU" sz="135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350" dirty="0">
                <a:solidFill>
                  <a:srgbClr val="008000"/>
                </a:solidFill>
                <a:latin typeface="Consolas" panose="020B0609020204030204" pitchFamily="49" charset="0"/>
              </a:rPr>
              <a:t>// </a:t>
            </a:r>
            <a:r>
              <a:rPr lang="hu-HU" sz="1350" dirty="0" err="1">
                <a:solidFill>
                  <a:srgbClr val="008000"/>
                </a:solidFill>
                <a:latin typeface="Consolas" panose="020B0609020204030204" pitchFamily="49" charset="0"/>
              </a:rPr>
              <a:t>rgb_to_hsv</a:t>
            </a:r>
            <a:r>
              <a:rPr lang="hu-HU" sz="1350" dirty="0">
                <a:solidFill>
                  <a:srgbClr val="008000"/>
                </a:solidFill>
                <a:latin typeface="Consolas" panose="020B0609020204030204" pitchFamily="49" charset="0"/>
              </a:rPr>
              <a:t>: </a:t>
            </a:r>
            <a:r>
              <a:rPr lang="en-US" sz="1350" dirty="0" err="1">
                <a:solidFill>
                  <a:srgbClr val="008000"/>
                </a:solidFill>
                <a:latin typeface="Consolas" panose="020B0609020204030204" pitchFamily="49" charset="0"/>
              </a:rPr>
              <a:t>colorspaces.cginc</a:t>
            </a:r>
            <a:r>
              <a:rPr lang="en-US" sz="1350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endParaRPr lang="en-US" sz="13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hu-HU" sz="1350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sz="1350" dirty="0" err="1">
                <a:solidFill>
                  <a:srgbClr val="000000"/>
                </a:solidFill>
                <a:latin typeface="Consolas" panose="020B0609020204030204" pitchFamily="49" charset="0"/>
              </a:rPr>
              <a:t>hsv.x</a:t>
            </a:r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350" dirty="0" err="1">
                <a:solidFill>
                  <a:srgbClr val="000000"/>
                </a:solidFill>
                <a:latin typeface="Consolas" panose="020B0609020204030204" pitchFamily="49" charset="0"/>
              </a:rPr>
              <a:t>frac</a:t>
            </a:r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350" dirty="0" err="1">
                <a:solidFill>
                  <a:srgbClr val="000000"/>
                </a:solidFill>
                <a:latin typeface="Consolas" panose="020B0609020204030204" pitchFamily="49" charset="0"/>
              </a:rPr>
              <a:t>hsv.x</a:t>
            </a:r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sz="1350" dirty="0" err="1">
                <a:solidFill>
                  <a:srgbClr val="000000"/>
                </a:solidFill>
                <a:latin typeface="Consolas" panose="020B0609020204030204" pitchFamily="49" charset="0"/>
              </a:rPr>
              <a:t>hueShift</a:t>
            </a:r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hu-HU" sz="1350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sz="1350" dirty="0" err="1">
                <a:solidFill>
                  <a:srgbClr val="000000"/>
                </a:solidFill>
                <a:latin typeface="Consolas" panose="020B0609020204030204" pitchFamily="49" charset="0"/>
              </a:rPr>
              <a:t>hsv.y</a:t>
            </a:r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</a:rPr>
              <a:t> *= </a:t>
            </a:r>
            <a:r>
              <a:rPr lang="en-US" sz="1350" dirty="0" err="1">
                <a:solidFill>
                  <a:srgbClr val="000000"/>
                </a:solidFill>
                <a:latin typeface="Consolas" panose="020B0609020204030204" pitchFamily="49" charset="0"/>
              </a:rPr>
              <a:t>saturationScaler</a:t>
            </a:r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hu-HU" sz="1350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sz="1350" dirty="0" err="1">
                <a:solidFill>
                  <a:srgbClr val="000000"/>
                </a:solidFill>
                <a:latin typeface="Consolas" panose="020B0609020204030204" pitchFamily="49" charset="0"/>
              </a:rPr>
              <a:t>hsv.z</a:t>
            </a:r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</a:rPr>
              <a:t> *= </a:t>
            </a:r>
            <a:r>
              <a:rPr lang="en-US" sz="1350" dirty="0" err="1">
                <a:solidFill>
                  <a:srgbClr val="000000"/>
                </a:solidFill>
                <a:latin typeface="Consolas" panose="020B0609020204030204" pitchFamily="49" charset="0"/>
              </a:rPr>
              <a:t>brightnessScaler</a:t>
            </a:r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hu-HU" sz="1350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sz="1350" dirty="0" err="1">
                <a:solidFill>
                  <a:srgbClr val="000000"/>
                </a:solidFill>
                <a:latin typeface="Consolas" panose="020B0609020204030204" pitchFamily="49" charset="0"/>
              </a:rPr>
              <a:t>col.xyz</a:t>
            </a:r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350" dirty="0" err="1">
                <a:solidFill>
                  <a:srgbClr val="000000"/>
                </a:solidFill>
                <a:latin typeface="Consolas" panose="020B0609020204030204" pitchFamily="49" charset="0"/>
              </a:rPr>
              <a:t>hsv_to_rgb</a:t>
            </a:r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350" dirty="0" err="1">
                <a:solidFill>
                  <a:srgbClr val="000000"/>
                </a:solidFill>
                <a:latin typeface="Consolas" panose="020B0609020204030204" pitchFamily="49" charset="0"/>
              </a:rPr>
              <a:t>hsv</a:t>
            </a:r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r>
              <a:rPr lang="hu-HU" sz="135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350" dirty="0">
                <a:solidFill>
                  <a:srgbClr val="008000"/>
                </a:solidFill>
                <a:latin typeface="Consolas" panose="020B0609020204030204" pitchFamily="49" charset="0"/>
              </a:rPr>
              <a:t>// </a:t>
            </a:r>
            <a:r>
              <a:rPr lang="hu-HU" sz="1350" dirty="0" err="1">
                <a:solidFill>
                  <a:srgbClr val="008000"/>
                </a:solidFill>
                <a:latin typeface="Consolas" panose="020B0609020204030204" pitchFamily="49" charset="0"/>
              </a:rPr>
              <a:t>hsv_to_rgb</a:t>
            </a:r>
            <a:r>
              <a:rPr lang="hu-HU" sz="1350" dirty="0">
                <a:solidFill>
                  <a:srgbClr val="008000"/>
                </a:solidFill>
                <a:latin typeface="Consolas" panose="020B0609020204030204" pitchFamily="49" charset="0"/>
              </a:rPr>
              <a:t>:</a:t>
            </a:r>
            <a:r>
              <a:rPr lang="en-US" sz="1350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en-US" sz="1350" dirty="0" err="1">
                <a:solidFill>
                  <a:srgbClr val="008000"/>
                </a:solidFill>
                <a:latin typeface="Consolas" panose="020B0609020204030204" pitchFamily="49" charset="0"/>
              </a:rPr>
              <a:t>colorspaces.cginc</a:t>
            </a:r>
            <a:r>
              <a:rPr lang="en-US" sz="1350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endParaRPr lang="en-US" sz="13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hu-HU" sz="1350" dirty="0">
                <a:solidFill>
                  <a:srgbClr val="0000FF"/>
                </a:solidFill>
                <a:latin typeface="Consolas" panose="020B0609020204030204" pitchFamily="49" charset="0"/>
              </a:rPr>
              <a:t>   </a:t>
            </a:r>
            <a:r>
              <a:rPr lang="en-US" sz="135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</a:rPr>
              <a:t> col;</a:t>
            </a:r>
          </a:p>
          <a:p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1350" dirty="0"/>
          </a:p>
        </p:txBody>
      </p:sp>
      <p:pic>
        <p:nvPicPr>
          <p:cNvPr id="6" name="Picture 2" descr="File:HSV color solid cylinder saturation gray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3057468"/>
            <a:ext cx="3375696" cy="2531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2195736" y="3933056"/>
            <a:ext cx="1031631" cy="216024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8" name="Rectangle 6"/>
          <p:cNvSpPr/>
          <p:nvPr/>
        </p:nvSpPr>
        <p:spPr>
          <a:xfrm>
            <a:off x="914618" y="4149080"/>
            <a:ext cx="3113576" cy="226487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cxnSp>
        <p:nvCxnSpPr>
          <p:cNvPr id="9" name="Straight Arrow Connector 13"/>
          <p:cNvCxnSpPr/>
          <p:nvPr/>
        </p:nvCxnSpPr>
        <p:spPr>
          <a:xfrm flipV="1">
            <a:off x="6474587" y="3505217"/>
            <a:ext cx="1106369" cy="242375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13"/>
          <p:cNvCxnSpPr/>
          <p:nvPr/>
        </p:nvCxnSpPr>
        <p:spPr>
          <a:xfrm flipV="1">
            <a:off x="6474587" y="3248666"/>
            <a:ext cx="373022" cy="498926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8"/>
          <p:cNvSpPr txBox="1"/>
          <p:nvPr/>
        </p:nvSpPr>
        <p:spPr>
          <a:xfrm>
            <a:off x="5980249" y="3028843"/>
            <a:ext cx="1303128" cy="30008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hu-HU" sz="1350" dirty="0"/>
              <a:t>Módosított szín</a:t>
            </a:r>
          </a:p>
        </p:txBody>
      </p:sp>
      <p:sp>
        <p:nvSpPr>
          <p:cNvPr id="12" name="TextBox 8"/>
          <p:cNvSpPr txBox="1"/>
          <p:nvPr/>
        </p:nvSpPr>
        <p:spPr>
          <a:xfrm>
            <a:off x="7506172" y="3210906"/>
            <a:ext cx="1167389" cy="30008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hu-HU" sz="1350" dirty="0"/>
              <a:t>Eredeti szín</a:t>
            </a:r>
          </a:p>
        </p:txBody>
      </p:sp>
      <p:sp>
        <p:nvSpPr>
          <p:cNvPr id="13" name="TextBox 8"/>
          <p:cNvSpPr txBox="1"/>
          <p:nvPr/>
        </p:nvSpPr>
        <p:spPr>
          <a:xfrm>
            <a:off x="5780598" y="3470592"/>
            <a:ext cx="865812" cy="30008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hu-HU" sz="1350" dirty="0" err="1"/>
              <a:t>hueShift</a:t>
            </a:r>
            <a:endParaRPr lang="hu-HU" sz="1350" dirty="0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6453196" y="3626405"/>
            <a:ext cx="207901" cy="0"/>
          </a:xfrm>
          <a:prstGeom prst="straightConnector1">
            <a:avLst/>
          </a:prstGeom>
          <a:ln w="285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006808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Színkorrekció</a:t>
            </a:r>
            <a:r>
              <a:rPr lang="en-GB" dirty="0"/>
              <a:t> HSV</a:t>
            </a:r>
            <a:r>
              <a:rPr lang="hu-HU" dirty="0"/>
              <a:t>-</a:t>
            </a:r>
            <a:r>
              <a:rPr lang="hu-HU" dirty="0" err="1"/>
              <a:t>ben</a:t>
            </a:r>
            <a:r>
              <a:rPr lang="hu-HU" dirty="0"/>
              <a:t>: </a:t>
            </a:r>
            <a:r>
              <a:rPr lang="hu-HU" dirty="0" err="1"/>
              <a:t>Shader</a:t>
            </a:r>
            <a:endParaRPr lang="en-US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Konvertálás HSV-be, színkorrekció, visszakonvertálás RGB-be</a:t>
            </a:r>
            <a:endParaRPr lang="en-US" dirty="0"/>
          </a:p>
        </p:txBody>
      </p:sp>
      <p:sp>
        <p:nvSpPr>
          <p:cNvPr id="5" name="Téglalap 4"/>
          <p:cNvSpPr/>
          <p:nvPr/>
        </p:nvSpPr>
        <p:spPr>
          <a:xfrm>
            <a:off x="628650" y="3275399"/>
            <a:ext cx="8001732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50" dirty="0">
                <a:solidFill>
                  <a:srgbClr val="0000FF"/>
                </a:solidFill>
                <a:latin typeface="Consolas" panose="020B0609020204030204" pitchFamily="49" charset="0"/>
              </a:rPr>
              <a:t>float4</a:t>
            </a:r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</a:rPr>
              <a:t> frag (v2f </a:t>
            </a:r>
            <a:r>
              <a:rPr lang="en-US" sz="135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</a:rPr>
              <a:t>) : </a:t>
            </a:r>
            <a:r>
              <a:rPr lang="en-US" sz="1350" dirty="0" err="1">
                <a:solidFill>
                  <a:srgbClr val="000000"/>
                </a:solidFill>
                <a:latin typeface="Consolas" panose="020B0609020204030204" pitchFamily="49" charset="0"/>
              </a:rPr>
              <a:t>SV_Target</a:t>
            </a:r>
            <a:endParaRPr lang="en-US" sz="13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hu-HU" sz="1350" dirty="0">
                <a:solidFill>
                  <a:srgbClr val="0000FF"/>
                </a:solidFill>
                <a:latin typeface="Consolas" panose="020B0609020204030204" pitchFamily="49" charset="0"/>
              </a:rPr>
              <a:t>   </a:t>
            </a:r>
            <a:r>
              <a:rPr lang="fr-FR" sz="1350" dirty="0">
                <a:solidFill>
                  <a:srgbClr val="0000FF"/>
                </a:solidFill>
                <a:latin typeface="Consolas" panose="020B0609020204030204" pitchFamily="49" charset="0"/>
              </a:rPr>
              <a:t>float4</a:t>
            </a:r>
            <a:r>
              <a:rPr lang="fr-FR" sz="1350" dirty="0">
                <a:solidFill>
                  <a:srgbClr val="000000"/>
                </a:solidFill>
                <a:latin typeface="Consolas" panose="020B0609020204030204" pitchFamily="49" charset="0"/>
              </a:rPr>
              <a:t> col = tex2D(_MainTex, i.uv);</a:t>
            </a:r>
          </a:p>
          <a:p>
            <a:r>
              <a:rPr lang="hu-HU" sz="1350" dirty="0">
                <a:solidFill>
                  <a:srgbClr val="0000FF"/>
                </a:solidFill>
                <a:latin typeface="Consolas" panose="020B0609020204030204" pitchFamily="49" charset="0"/>
              </a:rPr>
              <a:t>   </a:t>
            </a:r>
            <a:r>
              <a:rPr lang="en-US" sz="1350" dirty="0">
                <a:solidFill>
                  <a:srgbClr val="0000FF"/>
                </a:solidFill>
                <a:latin typeface="Consolas" panose="020B0609020204030204" pitchFamily="49" charset="0"/>
              </a:rPr>
              <a:t>float3</a:t>
            </a:r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350" dirty="0" err="1">
                <a:solidFill>
                  <a:srgbClr val="000000"/>
                </a:solidFill>
                <a:latin typeface="Consolas" panose="020B0609020204030204" pitchFamily="49" charset="0"/>
              </a:rPr>
              <a:t>hsv</a:t>
            </a:r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350" dirty="0" err="1">
                <a:solidFill>
                  <a:srgbClr val="000000"/>
                </a:solidFill>
                <a:latin typeface="Consolas" panose="020B0609020204030204" pitchFamily="49" charset="0"/>
              </a:rPr>
              <a:t>rgb_to_hsv</a:t>
            </a:r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350" dirty="0" err="1">
                <a:solidFill>
                  <a:srgbClr val="000000"/>
                </a:solidFill>
                <a:latin typeface="Consolas" panose="020B0609020204030204" pitchFamily="49" charset="0"/>
              </a:rPr>
              <a:t>col.xyz</a:t>
            </a:r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r>
              <a:rPr lang="hu-HU" sz="135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350" dirty="0">
                <a:solidFill>
                  <a:srgbClr val="008000"/>
                </a:solidFill>
                <a:latin typeface="Consolas" panose="020B0609020204030204" pitchFamily="49" charset="0"/>
              </a:rPr>
              <a:t>// </a:t>
            </a:r>
            <a:r>
              <a:rPr lang="hu-HU" sz="1350" dirty="0" err="1">
                <a:solidFill>
                  <a:srgbClr val="008000"/>
                </a:solidFill>
                <a:latin typeface="Consolas" panose="020B0609020204030204" pitchFamily="49" charset="0"/>
              </a:rPr>
              <a:t>rgb_to_hsv</a:t>
            </a:r>
            <a:r>
              <a:rPr lang="hu-HU" sz="1350" dirty="0">
                <a:solidFill>
                  <a:srgbClr val="008000"/>
                </a:solidFill>
                <a:latin typeface="Consolas" panose="020B0609020204030204" pitchFamily="49" charset="0"/>
              </a:rPr>
              <a:t>: </a:t>
            </a:r>
            <a:r>
              <a:rPr lang="en-US" sz="1350" dirty="0" err="1">
                <a:solidFill>
                  <a:srgbClr val="008000"/>
                </a:solidFill>
                <a:latin typeface="Consolas" panose="020B0609020204030204" pitchFamily="49" charset="0"/>
              </a:rPr>
              <a:t>colorspaces.cginc</a:t>
            </a:r>
            <a:r>
              <a:rPr lang="en-US" sz="1350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endParaRPr lang="en-US" sz="13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hu-HU" sz="1350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sz="1350" dirty="0" err="1">
                <a:solidFill>
                  <a:srgbClr val="000000"/>
                </a:solidFill>
                <a:latin typeface="Consolas" panose="020B0609020204030204" pitchFamily="49" charset="0"/>
              </a:rPr>
              <a:t>hsv.x</a:t>
            </a:r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350" dirty="0" err="1">
                <a:solidFill>
                  <a:srgbClr val="000000"/>
                </a:solidFill>
                <a:latin typeface="Consolas" panose="020B0609020204030204" pitchFamily="49" charset="0"/>
              </a:rPr>
              <a:t>frac</a:t>
            </a:r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350" dirty="0" err="1">
                <a:solidFill>
                  <a:srgbClr val="000000"/>
                </a:solidFill>
                <a:latin typeface="Consolas" panose="020B0609020204030204" pitchFamily="49" charset="0"/>
              </a:rPr>
              <a:t>hsv.x</a:t>
            </a:r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sz="1350" dirty="0" err="1">
                <a:solidFill>
                  <a:srgbClr val="000000"/>
                </a:solidFill>
                <a:latin typeface="Consolas" panose="020B0609020204030204" pitchFamily="49" charset="0"/>
              </a:rPr>
              <a:t>hueShift</a:t>
            </a:r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hu-HU" sz="1350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sz="1350" dirty="0" err="1">
                <a:solidFill>
                  <a:srgbClr val="000000"/>
                </a:solidFill>
                <a:latin typeface="Consolas" panose="020B0609020204030204" pitchFamily="49" charset="0"/>
              </a:rPr>
              <a:t>hsv.y</a:t>
            </a:r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</a:rPr>
              <a:t> *= </a:t>
            </a:r>
            <a:r>
              <a:rPr lang="en-US" sz="1350" dirty="0" err="1">
                <a:solidFill>
                  <a:srgbClr val="000000"/>
                </a:solidFill>
                <a:latin typeface="Consolas" panose="020B0609020204030204" pitchFamily="49" charset="0"/>
              </a:rPr>
              <a:t>saturationScaler</a:t>
            </a:r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hu-HU" sz="1350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sz="1350" dirty="0" err="1">
                <a:solidFill>
                  <a:srgbClr val="000000"/>
                </a:solidFill>
                <a:latin typeface="Consolas" panose="020B0609020204030204" pitchFamily="49" charset="0"/>
              </a:rPr>
              <a:t>hsv.z</a:t>
            </a:r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</a:rPr>
              <a:t> *= </a:t>
            </a:r>
            <a:r>
              <a:rPr lang="en-US" sz="1350" dirty="0" err="1">
                <a:solidFill>
                  <a:srgbClr val="000000"/>
                </a:solidFill>
                <a:latin typeface="Consolas" panose="020B0609020204030204" pitchFamily="49" charset="0"/>
              </a:rPr>
              <a:t>brightnessScaler</a:t>
            </a:r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hu-HU" sz="1350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sz="1350" dirty="0" err="1">
                <a:solidFill>
                  <a:srgbClr val="000000"/>
                </a:solidFill>
                <a:latin typeface="Consolas" panose="020B0609020204030204" pitchFamily="49" charset="0"/>
              </a:rPr>
              <a:t>col.xyz</a:t>
            </a:r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350" dirty="0" err="1">
                <a:solidFill>
                  <a:srgbClr val="000000"/>
                </a:solidFill>
                <a:latin typeface="Consolas" panose="020B0609020204030204" pitchFamily="49" charset="0"/>
              </a:rPr>
              <a:t>hsv_to_rgb</a:t>
            </a:r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350" dirty="0" err="1">
                <a:solidFill>
                  <a:srgbClr val="000000"/>
                </a:solidFill>
                <a:latin typeface="Consolas" panose="020B0609020204030204" pitchFamily="49" charset="0"/>
              </a:rPr>
              <a:t>hsv</a:t>
            </a:r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r>
              <a:rPr lang="hu-HU" sz="135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350" dirty="0">
                <a:solidFill>
                  <a:srgbClr val="008000"/>
                </a:solidFill>
                <a:latin typeface="Consolas" panose="020B0609020204030204" pitchFamily="49" charset="0"/>
              </a:rPr>
              <a:t>// </a:t>
            </a:r>
            <a:r>
              <a:rPr lang="hu-HU" sz="1350" dirty="0" err="1">
                <a:solidFill>
                  <a:srgbClr val="008000"/>
                </a:solidFill>
                <a:latin typeface="Consolas" panose="020B0609020204030204" pitchFamily="49" charset="0"/>
              </a:rPr>
              <a:t>hsv_to_rgb</a:t>
            </a:r>
            <a:r>
              <a:rPr lang="hu-HU" sz="1350" dirty="0">
                <a:solidFill>
                  <a:srgbClr val="008000"/>
                </a:solidFill>
                <a:latin typeface="Consolas" panose="020B0609020204030204" pitchFamily="49" charset="0"/>
              </a:rPr>
              <a:t>:</a:t>
            </a:r>
            <a:r>
              <a:rPr lang="en-US" sz="1350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en-US" sz="1350" dirty="0" err="1">
                <a:solidFill>
                  <a:srgbClr val="008000"/>
                </a:solidFill>
                <a:latin typeface="Consolas" panose="020B0609020204030204" pitchFamily="49" charset="0"/>
              </a:rPr>
              <a:t>colorspaces.cginc</a:t>
            </a:r>
            <a:r>
              <a:rPr lang="en-US" sz="1350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endParaRPr lang="en-US" sz="13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hu-HU" sz="1350" dirty="0">
                <a:solidFill>
                  <a:srgbClr val="0000FF"/>
                </a:solidFill>
                <a:latin typeface="Consolas" panose="020B0609020204030204" pitchFamily="49" charset="0"/>
              </a:rPr>
              <a:t>   </a:t>
            </a:r>
            <a:r>
              <a:rPr lang="en-US" sz="135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</a:rPr>
              <a:t> col;</a:t>
            </a:r>
          </a:p>
          <a:p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1350" dirty="0"/>
          </a:p>
        </p:txBody>
      </p:sp>
      <p:sp>
        <p:nvSpPr>
          <p:cNvPr id="6" name="Rectangle 6"/>
          <p:cNvSpPr/>
          <p:nvPr/>
        </p:nvSpPr>
        <p:spPr>
          <a:xfrm>
            <a:off x="914401" y="4354641"/>
            <a:ext cx="2600325" cy="226487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pic>
        <p:nvPicPr>
          <p:cNvPr id="7" name="Picture 2" descr="File:HSV color solid cylinder saturation gray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1272" y="3059403"/>
            <a:ext cx="3375696" cy="2531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13"/>
          <p:cNvCxnSpPr/>
          <p:nvPr/>
        </p:nvCxnSpPr>
        <p:spPr>
          <a:xfrm flipV="1">
            <a:off x="6485020" y="3707607"/>
            <a:ext cx="580149" cy="112265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614472" y="3743326"/>
            <a:ext cx="1341904" cy="30008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hu-HU" sz="1350" dirty="0"/>
              <a:t>Módosított szín</a:t>
            </a:r>
          </a:p>
        </p:txBody>
      </p:sp>
      <p:sp>
        <p:nvSpPr>
          <p:cNvPr id="10" name="TextBox 8"/>
          <p:cNvSpPr txBox="1"/>
          <p:nvPr/>
        </p:nvSpPr>
        <p:spPr>
          <a:xfrm>
            <a:off x="6106800" y="3035135"/>
            <a:ext cx="1527917" cy="30008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hu-HU" sz="1350" dirty="0" err="1"/>
              <a:t>saturationScaler</a:t>
            </a:r>
            <a:endParaRPr lang="hu-HU" sz="1350" dirty="0"/>
          </a:p>
        </p:txBody>
      </p:sp>
      <p:cxnSp>
        <p:nvCxnSpPr>
          <p:cNvPr id="11" name="Straight Arrow Connector 13"/>
          <p:cNvCxnSpPr/>
          <p:nvPr/>
        </p:nvCxnSpPr>
        <p:spPr>
          <a:xfrm flipV="1">
            <a:off x="6477835" y="3507152"/>
            <a:ext cx="1106369" cy="242375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Bal oldali kapcsos zárójel 11"/>
          <p:cNvSpPr/>
          <p:nvPr/>
        </p:nvSpPr>
        <p:spPr>
          <a:xfrm rot="4625393">
            <a:off x="7173216" y="3159952"/>
            <a:ext cx="164993" cy="563414"/>
          </a:xfrm>
          <a:prstGeom prst="leftBrac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3" name="TextBox 8"/>
          <p:cNvSpPr txBox="1"/>
          <p:nvPr/>
        </p:nvSpPr>
        <p:spPr>
          <a:xfrm>
            <a:off x="7509420" y="3212841"/>
            <a:ext cx="1167389" cy="30008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hu-HU" sz="1350" dirty="0"/>
              <a:t>Eredeti szín</a:t>
            </a:r>
          </a:p>
        </p:txBody>
      </p:sp>
    </p:spTree>
    <p:extLst>
      <p:ext uri="{BB962C8B-B14F-4D97-AF65-F5344CB8AC3E}">
        <p14:creationId xmlns:p14="http://schemas.microsoft.com/office/powerpoint/2010/main" val="337782729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Színkorrekció</a:t>
            </a:r>
            <a:r>
              <a:rPr lang="en-GB" dirty="0"/>
              <a:t> HSV</a:t>
            </a:r>
            <a:r>
              <a:rPr lang="hu-HU" dirty="0"/>
              <a:t>-</a:t>
            </a:r>
            <a:r>
              <a:rPr lang="hu-HU" dirty="0" err="1"/>
              <a:t>ben</a:t>
            </a:r>
            <a:r>
              <a:rPr lang="hu-HU" dirty="0"/>
              <a:t>: </a:t>
            </a:r>
            <a:r>
              <a:rPr lang="hu-HU" dirty="0" err="1"/>
              <a:t>Shader</a:t>
            </a:r>
            <a:endParaRPr lang="en-US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Konvertálás HSV-be, színkorrekció, visszakonvertálás RGB-be</a:t>
            </a:r>
            <a:endParaRPr lang="en-US" dirty="0"/>
          </a:p>
        </p:txBody>
      </p:sp>
      <p:sp>
        <p:nvSpPr>
          <p:cNvPr id="5" name="Téglalap 4"/>
          <p:cNvSpPr/>
          <p:nvPr/>
        </p:nvSpPr>
        <p:spPr>
          <a:xfrm>
            <a:off x="628650" y="3275399"/>
            <a:ext cx="8001732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50" dirty="0">
                <a:solidFill>
                  <a:srgbClr val="0000FF"/>
                </a:solidFill>
                <a:latin typeface="Consolas" panose="020B0609020204030204" pitchFamily="49" charset="0"/>
              </a:rPr>
              <a:t>float4</a:t>
            </a:r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</a:rPr>
              <a:t> frag (v2f </a:t>
            </a:r>
            <a:r>
              <a:rPr lang="en-US" sz="135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</a:rPr>
              <a:t>) : </a:t>
            </a:r>
            <a:r>
              <a:rPr lang="en-US" sz="1350" dirty="0" err="1">
                <a:solidFill>
                  <a:srgbClr val="000000"/>
                </a:solidFill>
                <a:latin typeface="Consolas" panose="020B0609020204030204" pitchFamily="49" charset="0"/>
              </a:rPr>
              <a:t>SV_Target</a:t>
            </a:r>
            <a:endParaRPr lang="en-US" sz="13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hu-HU" sz="1350" dirty="0">
                <a:solidFill>
                  <a:srgbClr val="0000FF"/>
                </a:solidFill>
                <a:latin typeface="Consolas" panose="020B0609020204030204" pitchFamily="49" charset="0"/>
              </a:rPr>
              <a:t>   </a:t>
            </a:r>
            <a:r>
              <a:rPr lang="fr-FR" sz="1350" dirty="0">
                <a:solidFill>
                  <a:srgbClr val="0000FF"/>
                </a:solidFill>
                <a:latin typeface="Consolas" panose="020B0609020204030204" pitchFamily="49" charset="0"/>
              </a:rPr>
              <a:t>float4</a:t>
            </a:r>
            <a:r>
              <a:rPr lang="fr-FR" sz="1350" dirty="0">
                <a:solidFill>
                  <a:srgbClr val="000000"/>
                </a:solidFill>
                <a:latin typeface="Consolas" panose="020B0609020204030204" pitchFamily="49" charset="0"/>
              </a:rPr>
              <a:t> col = tex2D(_MainTex, i.uv);</a:t>
            </a:r>
          </a:p>
          <a:p>
            <a:r>
              <a:rPr lang="hu-HU" sz="1350" dirty="0">
                <a:solidFill>
                  <a:srgbClr val="0000FF"/>
                </a:solidFill>
                <a:latin typeface="Consolas" panose="020B0609020204030204" pitchFamily="49" charset="0"/>
              </a:rPr>
              <a:t>   </a:t>
            </a:r>
            <a:r>
              <a:rPr lang="en-US" sz="1350" dirty="0">
                <a:solidFill>
                  <a:srgbClr val="0000FF"/>
                </a:solidFill>
                <a:latin typeface="Consolas" panose="020B0609020204030204" pitchFamily="49" charset="0"/>
              </a:rPr>
              <a:t>float3</a:t>
            </a:r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350" dirty="0" err="1">
                <a:solidFill>
                  <a:srgbClr val="000000"/>
                </a:solidFill>
                <a:latin typeface="Consolas" panose="020B0609020204030204" pitchFamily="49" charset="0"/>
              </a:rPr>
              <a:t>hsv</a:t>
            </a:r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350" dirty="0" err="1">
                <a:solidFill>
                  <a:srgbClr val="000000"/>
                </a:solidFill>
                <a:latin typeface="Consolas" panose="020B0609020204030204" pitchFamily="49" charset="0"/>
              </a:rPr>
              <a:t>rgb_to_hsv</a:t>
            </a:r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350" dirty="0" err="1">
                <a:solidFill>
                  <a:srgbClr val="000000"/>
                </a:solidFill>
                <a:latin typeface="Consolas" panose="020B0609020204030204" pitchFamily="49" charset="0"/>
              </a:rPr>
              <a:t>col.xyz</a:t>
            </a:r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r>
              <a:rPr lang="hu-HU" sz="135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350" dirty="0">
                <a:solidFill>
                  <a:srgbClr val="008000"/>
                </a:solidFill>
                <a:latin typeface="Consolas" panose="020B0609020204030204" pitchFamily="49" charset="0"/>
              </a:rPr>
              <a:t>// </a:t>
            </a:r>
            <a:r>
              <a:rPr lang="hu-HU" sz="1350" dirty="0" err="1">
                <a:solidFill>
                  <a:srgbClr val="008000"/>
                </a:solidFill>
                <a:latin typeface="Consolas" panose="020B0609020204030204" pitchFamily="49" charset="0"/>
              </a:rPr>
              <a:t>rgb_to_hsv</a:t>
            </a:r>
            <a:r>
              <a:rPr lang="hu-HU" sz="1350" dirty="0">
                <a:solidFill>
                  <a:srgbClr val="008000"/>
                </a:solidFill>
                <a:latin typeface="Consolas" panose="020B0609020204030204" pitchFamily="49" charset="0"/>
              </a:rPr>
              <a:t>: </a:t>
            </a:r>
            <a:r>
              <a:rPr lang="en-US" sz="1350" dirty="0" err="1">
                <a:solidFill>
                  <a:srgbClr val="008000"/>
                </a:solidFill>
                <a:latin typeface="Consolas" panose="020B0609020204030204" pitchFamily="49" charset="0"/>
              </a:rPr>
              <a:t>colorspaces.cginc</a:t>
            </a:r>
            <a:r>
              <a:rPr lang="en-US" sz="1350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endParaRPr lang="en-US" sz="13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hu-HU" sz="1350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sz="1350" dirty="0" err="1">
                <a:solidFill>
                  <a:srgbClr val="000000"/>
                </a:solidFill>
                <a:latin typeface="Consolas" panose="020B0609020204030204" pitchFamily="49" charset="0"/>
              </a:rPr>
              <a:t>hsv.x</a:t>
            </a:r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350" dirty="0" err="1">
                <a:solidFill>
                  <a:srgbClr val="000000"/>
                </a:solidFill>
                <a:latin typeface="Consolas" panose="020B0609020204030204" pitchFamily="49" charset="0"/>
              </a:rPr>
              <a:t>frac</a:t>
            </a:r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350" dirty="0" err="1">
                <a:solidFill>
                  <a:srgbClr val="000000"/>
                </a:solidFill>
                <a:latin typeface="Consolas" panose="020B0609020204030204" pitchFamily="49" charset="0"/>
              </a:rPr>
              <a:t>hsv.x</a:t>
            </a:r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sz="1350" dirty="0" err="1">
                <a:solidFill>
                  <a:srgbClr val="000000"/>
                </a:solidFill>
                <a:latin typeface="Consolas" panose="020B0609020204030204" pitchFamily="49" charset="0"/>
              </a:rPr>
              <a:t>hueShift</a:t>
            </a:r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hu-HU" sz="1350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sz="1350" dirty="0" err="1">
                <a:solidFill>
                  <a:srgbClr val="000000"/>
                </a:solidFill>
                <a:latin typeface="Consolas" panose="020B0609020204030204" pitchFamily="49" charset="0"/>
              </a:rPr>
              <a:t>hsv.y</a:t>
            </a:r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</a:rPr>
              <a:t> *= </a:t>
            </a:r>
            <a:r>
              <a:rPr lang="en-US" sz="1350" dirty="0" err="1">
                <a:solidFill>
                  <a:srgbClr val="000000"/>
                </a:solidFill>
                <a:latin typeface="Consolas" panose="020B0609020204030204" pitchFamily="49" charset="0"/>
              </a:rPr>
              <a:t>saturationScaler</a:t>
            </a:r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hu-HU" sz="1350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sz="1350" dirty="0" err="1">
                <a:solidFill>
                  <a:srgbClr val="000000"/>
                </a:solidFill>
                <a:latin typeface="Consolas" panose="020B0609020204030204" pitchFamily="49" charset="0"/>
              </a:rPr>
              <a:t>hsv.z</a:t>
            </a:r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</a:rPr>
              <a:t> *= </a:t>
            </a:r>
            <a:r>
              <a:rPr lang="en-US" sz="1350" dirty="0" err="1">
                <a:solidFill>
                  <a:srgbClr val="000000"/>
                </a:solidFill>
                <a:latin typeface="Consolas" panose="020B0609020204030204" pitchFamily="49" charset="0"/>
              </a:rPr>
              <a:t>brightnessScaler</a:t>
            </a:r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hu-HU" sz="1350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sz="1350" dirty="0" err="1">
                <a:solidFill>
                  <a:srgbClr val="000000"/>
                </a:solidFill>
                <a:latin typeface="Consolas" panose="020B0609020204030204" pitchFamily="49" charset="0"/>
              </a:rPr>
              <a:t>col.xyz</a:t>
            </a:r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350" dirty="0" err="1">
                <a:solidFill>
                  <a:srgbClr val="000000"/>
                </a:solidFill>
                <a:latin typeface="Consolas" panose="020B0609020204030204" pitchFamily="49" charset="0"/>
              </a:rPr>
              <a:t>hsv_to_rgb</a:t>
            </a:r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350" dirty="0" err="1">
                <a:solidFill>
                  <a:srgbClr val="000000"/>
                </a:solidFill>
                <a:latin typeface="Consolas" panose="020B0609020204030204" pitchFamily="49" charset="0"/>
              </a:rPr>
              <a:t>hsv</a:t>
            </a:r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r>
              <a:rPr lang="hu-HU" sz="135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350" dirty="0">
                <a:solidFill>
                  <a:srgbClr val="008000"/>
                </a:solidFill>
                <a:latin typeface="Consolas" panose="020B0609020204030204" pitchFamily="49" charset="0"/>
              </a:rPr>
              <a:t>// </a:t>
            </a:r>
            <a:r>
              <a:rPr lang="hu-HU" sz="1350" dirty="0" err="1">
                <a:solidFill>
                  <a:srgbClr val="008000"/>
                </a:solidFill>
                <a:latin typeface="Consolas" panose="020B0609020204030204" pitchFamily="49" charset="0"/>
              </a:rPr>
              <a:t>hsv_to_rgb</a:t>
            </a:r>
            <a:r>
              <a:rPr lang="hu-HU" sz="1350" dirty="0">
                <a:solidFill>
                  <a:srgbClr val="008000"/>
                </a:solidFill>
                <a:latin typeface="Consolas" panose="020B0609020204030204" pitchFamily="49" charset="0"/>
              </a:rPr>
              <a:t>:</a:t>
            </a:r>
            <a:r>
              <a:rPr lang="en-US" sz="1350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en-US" sz="1350" dirty="0" err="1">
                <a:solidFill>
                  <a:srgbClr val="008000"/>
                </a:solidFill>
                <a:latin typeface="Consolas" panose="020B0609020204030204" pitchFamily="49" charset="0"/>
              </a:rPr>
              <a:t>colorspaces.cginc</a:t>
            </a:r>
            <a:r>
              <a:rPr lang="en-US" sz="1350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endParaRPr lang="en-US" sz="13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hu-HU" sz="1350" dirty="0">
                <a:solidFill>
                  <a:srgbClr val="0000FF"/>
                </a:solidFill>
                <a:latin typeface="Consolas" panose="020B0609020204030204" pitchFamily="49" charset="0"/>
              </a:rPr>
              <a:t>   </a:t>
            </a:r>
            <a:r>
              <a:rPr lang="en-US" sz="135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</a:rPr>
              <a:t> col;</a:t>
            </a:r>
          </a:p>
          <a:p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1350" dirty="0"/>
          </a:p>
        </p:txBody>
      </p:sp>
      <p:sp>
        <p:nvSpPr>
          <p:cNvPr id="6" name="Rectangle 6"/>
          <p:cNvSpPr/>
          <p:nvPr/>
        </p:nvSpPr>
        <p:spPr>
          <a:xfrm>
            <a:off x="914401" y="4786689"/>
            <a:ext cx="2600325" cy="226487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pic>
        <p:nvPicPr>
          <p:cNvPr id="7" name="Picture 2" descr="File:HSV color solid cylinder saturation gray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1272" y="3059403"/>
            <a:ext cx="3375696" cy="2531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13"/>
          <p:cNvCxnSpPr/>
          <p:nvPr/>
        </p:nvCxnSpPr>
        <p:spPr>
          <a:xfrm flipV="1">
            <a:off x="6485020" y="4254617"/>
            <a:ext cx="1149697" cy="222480"/>
          </a:xfrm>
          <a:prstGeom prst="straightConnector1">
            <a:avLst/>
          </a:prstGeom>
          <a:ln w="635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614472" y="3743326"/>
            <a:ext cx="1305012" cy="30008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hu-HU" sz="1350" dirty="0"/>
              <a:t>Módosított szín</a:t>
            </a:r>
          </a:p>
        </p:txBody>
      </p:sp>
      <p:sp>
        <p:nvSpPr>
          <p:cNvPr id="10" name="TextBox 8"/>
          <p:cNvSpPr txBox="1"/>
          <p:nvPr/>
        </p:nvSpPr>
        <p:spPr>
          <a:xfrm>
            <a:off x="4942948" y="3926377"/>
            <a:ext cx="1527917" cy="30008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hu-HU" sz="1350" dirty="0" err="1"/>
              <a:t>brightnessScaler</a:t>
            </a:r>
            <a:endParaRPr lang="hu-HU" sz="1350" dirty="0"/>
          </a:p>
        </p:txBody>
      </p:sp>
      <p:cxnSp>
        <p:nvCxnSpPr>
          <p:cNvPr id="11" name="Straight Arrow Connector 13"/>
          <p:cNvCxnSpPr/>
          <p:nvPr/>
        </p:nvCxnSpPr>
        <p:spPr>
          <a:xfrm flipV="1">
            <a:off x="6477835" y="3507152"/>
            <a:ext cx="1106369" cy="242375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Bal oldali kapcsos zárójel 11"/>
          <p:cNvSpPr/>
          <p:nvPr/>
        </p:nvSpPr>
        <p:spPr>
          <a:xfrm>
            <a:off x="6239891" y="3772495"/>
            <a:ext cx="245087" cy="671879"/>
          </a:xfrm>
          <a:prstGeom prst="leftBrace">
            <a:avLst>
              <a:gd name="adj1" fmla="val 8333"/>
              <a:gd name="adj2" fmla="val 52536"/>
            </a:avLst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3" name="TextBox 8"/>
          <p:cNvSpPr txBox="1"/>
          <p:nvPr/>
        </p:nvSpPr>
        <p:spPr>
          <a:xfrm>
            <a:off x="7509420" y="3212841"/>
            <a:ext cx="1167389" cy="30008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hu-HU" sz="1350" dirty="0"/>
              <a:t>Eredeti szín</a:t>
            </a:r>
          </a:p>
        </p:txBody>
      </p:sp>
    </p:spTree>
    <p:extLst>
      <p:ext uri="{BB962C8B-B14F-4D97-AF65-F5344CB8AC3E}">
        <p14:creationId xmlns:p14="http://schemas.microsoft.com/office/powerpoint/2010/main" val="284244590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Színkorrekció</a:t>
            </a:r>
            <a:r>
              <a:rPr lang="en-GB" dirty="0"/>
              <a:t> HSV</a:t>
            </a:r>
            <a:r>
              <a:rPr lang="hu-HU" dirty="0"/>
              <a:t>-</a:t>
            </a:r>
            <a:r>
              <a:rPr lang="hu-HU" dirty="0" err="1"/>
              <a:t>ben</a:t>
            </a:r>
            <a:r>
              <a:rPr lang="hu-HU" dirty="0"/>
              <a:t>: Próba</a:t>
            </a:r>
            <a:endParaRPr lang="en-US" dirty="0"/>
          </a:p>
        </p:txBody>
      </p:sp>
      <p:pic>
        <p:nvPicPr>
          <p:cNvPr id="5" name="Kép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1619" y="2092355"/>
            <a:ext cx="3271295" cy="1840103"/>
          </a:xfrm>
          <a:prstGeom prst="rect">
            <a:avLst/>
          </a:prstGeom>
        </p:spPr>
      </p:pic>
      <p:sp>
        <p:nvSpPr>
          <p:cNvPr id="6" name="TextBox 8"/>
          <p:cNvSpPr txBox="1"/>
          <p:nvPr/>
        </p:nvSpPr>
        <p:spPr>
          <a:xfrm>
            <a:off x="6193631" y="2093244"/>
            <a:ext cx="1591217" cy="461665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hu-HU" sz="1200" dirty="0" err="1">
                <a:solidFill>
                  <a:srgbClr val="002060"/>
                </a:solidFill>
              </a:rPr>
              <a:t>hueShift</a:t>
            </a:r>
            <a:r>
              <a:rPr lang="hu-HU" sz="1200" dirty="0">
                <a:solidFill>
                  <a:srgbClr val="002060"/>
                </a:solidFill>
              </a:rPr>
              <a:t> = 0.5</a:t>
            </a:r>
          </a:p>
          <a:p>
            <a:pPr algn="ctr"/>
            <a:r>
              <a:rPr lang="hu-HU" sz="1200" b="1" dirty="0">
                <a:solidFill>
                  <a:srgbClr val="002060"/>
                </a:solidFill>
              </a:rPr>
              <a:t>Komplementer szín</a:t>
            </a:r>
          </a:p>
        </p:txBody>
      </p:sp>
      <p:pic>
        <p:nvPicPr>
          <p:cNvPr id="7" name="Kép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168" y="3974104"/>
            <a:ext cx="3271664" cy="1840103"/>
          </a:xfrm>
          <a:prstGeom prst="rect">
            <a:avLst/>
          </a:prstGeom>
        </p:spPr>
      </p:pic>
      <p:pic>
        <p:nvPicPr>
          <p:cNvPr id="9" name="Kép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7767" y="5491773"/>
            <a:ext cx="2503885" cy="279338"/>
          </a:xfrm>
          <a:prstGeom prst="rect">
            <a:avLst/>
          </a:prstGeom>
        </p:spPr>
      </p:pic>
      <p:pic>
        <p:nvPicPr>
          <p:cNvPr id="10" name="Kép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2982" y="3592112"/>
            <a:ext cx="2566985" cy="287544"/>
          </a:xfrm>
          <a:prstGeom prst="rect">
            <a:avLst/>
          </a:prstGeom>
        </p:spPr>
      </p:pic>
      <p:pic>
        <p:nvPicPr>
          <p:cNvPr id="11" name="Kép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1250" y="3973667"/>
            <a:ext cx="3271664" cy="1840104"/>
          </a:xfrm>
          <a:prstGeom prst="rect">
            <a:avLst/>
          </a:prstGeom>
        </p:spPr>
      </p:pic>
      <p:pic>
        <p:nvPicPr>
          <p:cNvPr id="13" name="Kép 1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537" y="2096014"/>
            <a:ext cx="3271295" cy="1839545"/>
          </a:xfrm>
          <a:prstGeom prst="rect">
            <a:avLst/>
          </a:prstGeom>
        </p:spPr>
      </p:pic>
      <p:pic>
        <p:nvPicPr>
          <p:cNvPr id="8" name="Kép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54689" y="5460086"/>
            <a:ext cx="2543572" cy="290694"/>
          </a:xfrm>
          <a:prstGeom prst="rect">
            <a:avLst/>
          </a:prstGeom>
        </p:spPr>
      </p:pic>
      <p:sp>
        <p:nvSpPr>
          <p:cNvPr id="14" name="TextBox 8"/>
          <p:cNvSpPr txBox="1"/>
          <p:nvPr/>
        </p:nvSpPr>
        <p:spPr>
          <a:xfrm>
            <a:off x="1115057" y="2092355"/>
            <a:ext cx="956631" cy="276999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hu-HU" sz="1200" dirty="0">
                <a:solidFill>
                  <a:srgbClr val="002060"/>
                </a:solidFill>
              </a:rPr>
              <a:t>Eredeti</a:t>
            </a:r>
            <a:endParaRPr lang="hu-HU" sz="1200" b="1" dirty="0">
              <a:solidFill>
                <a:srgbClr val="002060"/>
              </a:solidFill>
            </a:endParaRPr>
          </a:p>
        </p:txBody>
      </p:sp>
      <p:sp>
        <p:nvSpPr>
          <p:cNvPr id="15" name="TextBox 8"/>
          <p:cNvSpPr txBox="1"/>
          <p:nvPr/>
        </p:nvSpPr>
        <p:spPr>
          <a:xfrm>
            <a:off x="1125571" y="3973667"/>
            <a:ext cx="1189004" cy="461665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hu-HU" sz="1200" dirty="0">
                <a:solidFill>
                  <a:srgbClr val="002060"/>
                </a:solidFill>
              </a:rPr>
              <a:t>"Élénkebb" színek</a:t>
            </a:r>
            <a:endParaRPr lang="hu-HU" sz="1200" b="1" dirty="0">
              <a:solidFill>
                <a:srgbClr val="002060"/>
              </a:solidFill>
            </a:endParaRPr>
          </a:p>
        </p:txBody>
      </p:sp>
      <p:sp>
        <p:nvSpPr>
          <p:cNvPr id="16" name="TextBox 8"/>
          <p:cNvSpPr txBox="1"/>
          <p:nvPr/>
        </p:nvSpPr>
        <p:spPr>
          <a:xfrm>
            <a:off x="6193631" y="3973667"/>
            <a:ext cx="1589283" cy="276999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hu-HU" sz="1200" dirty="0">
                <a:solidFill>
                  <a:srgbClr val="002060"/>
                </a:solidFill>
              </a:rPr>
              <a:t>Sötétítés</a:t>
            </a:r>
            <a:endParaRPr lang="hu-HU" sz="12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55237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Objektumtér </a:t>
            </a:r>
            <a:r>
              <a:rPr lang="hu-HU" dirty="0" err="1"/>
              <a:t>vs</a:t>
            </a:r>
            <a:r>
              <a:rPr lang="hu-HU" dirty="0"/>
              <a:t> Képtér</a:t>
            </a:r>
            <a:endParaRPr lang="en-US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323528" y="1620303"/>
            <a:ext cx="5112568" cy="3536889"/>
          </a:xfrm>
        </p:spPr>
        <p:txBody>
          <a:bodyPr>
            <a:noAutofit/>
          </a:bodyPr>
          <a:lstStyle/>
          <a:p>
            <a:r>
              <a:rPr lang="hu-HU" sz="2400" dirty="0"/>
              <a:t>Képtér</a:t>
            </a:r>
          </a:p>
          <a:p>
            <a:pPr lvl="1"/>
            <a:r>
              <a:rPr lang="hu-HU" sz="2000" dirty="0"/>
              <a:t>A kamera </a:t>
            </a:r>
            <a:r>
              <a:rPr lang="hu-HU" sz="2000" dirty="0" err="1"/>
              <a:t>renderelése</a:t>
            </a:r>
            <a:r>
              <a:rPr lang="hu-HU" sz="2000" dirty="0"/>
              <a:t> stilizált</a:t>
            </a:r>
          </a:p>
          <a:p>
            <a:pPr lvl="2"/>
            <a:r>
              <a:rPr lang="hu-HU" sz="1600" dirty="0"/>
              <a:t>Úgy is felfoghatjuk, mintha egy stilizált kamerán/lencsén keresztül néznénk a jelenetet</a:t>
            </a:r>
          </a:p>
          <a:p>
            <a:pPr lvl="1"/>
            <a:r>
              <a:rPr lang="hu-HU" sz="2000" dirty="0"/>
              <a:t>Az objektumok stílusa koherens</a:t>
            </a:r>
          </a:p>
          <a:p>
            <a:pPr lvl="2"/>
            <a:r>
              <a:rPr lang="hu-HU" sz="1600" dirty="0"/>
              <a:t>Objektumonként eltérhet, de a megvalósítás bonyolultabb mint objektumtérben</a:t>
            </a:r>
          </a:p>
          <a:p>
            <a:pPr lvl="1"/>
            <a:r>
              <a:rPr lang="hu-HU" sz="2000" dirty="0"/>
              <a:t>Nagyon egyszerű lecserélni a jelenet stílusát</a:t>
            </a:r>
          </a:p>
          <a:p>
            <a:pPr lvl="2"/>
            <a:r>
              <a:rPr lang="hu-HU" sz="1600" dirty="0" err="1"/>
              <a:t>Unity</a:t>
            </a:r>
            <a:r>
              <a:rPr lang="hu-HU" sz="1600" dirty="0"/>
              <a:t>: cseréljük le a fő kamera post </a:t>
            </a:r>
            <a:r>
              <a:rPr lang="hu-HU" sz="1600" dirty="0" err="1"/>
              <a:t>processing</a:t>
            </a:r>
            <a:r>
              <a:rPr lang="hu-HU" sz="1600" dirty="0"/>
              <a:t> effektjét (néhány másodperc)</a:t>
            </a:r>
          </a:p>
          <a:p>
            <a:pPr lvl="1"/>
            <a:r>
              <a:rPr lang="hu-HU" sz="2000" dirty="0"/>
              <a:t>Limitált információ a jelenet geometriájáról és anyagtulajdonságokról</a:t>
            </a:r>
          </a:p>
          <a:p>
            <a:pPr lvl="1"/>
            <a:endParaRPr lang="en-US" sz="2000" dirty="0"/>
          </a:p>
        </p:txBody>
      </p:sp>
      <p:pic>
        <p:nvPicPr>
          <p:cNvPr id="4098" name="Picture 2" descr="KÃ©ptalÃ¡lat a kÃ¶vetkezÅre: âcolorful glassesâ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2777" y="2226469"/>
            <a:ext cx="3109790" cy="2332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églalap 3"/>
          <p:cNvSpPr/>
          <p:nvPr/>
        </p:nvSpPr>
        <p:spPr>
          <a:xfrm>
            <a:off x="5512778" y="4558812"/>
            <a:ext cx="3358662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50" dirty="0"/>
              <a:t>https://medium.com/@keshadeveloper/looking-at-the-world-through-colorful-</a:t>
            </a:r>
            <a:endParaRPr lang="hu-HU" sz="750" dirty="0"/>
          </a:p>
          <a:p>
            <a:r>
              <a:rPr lang="en-US" sz="750" dirty="0"/>
              <a:t>glasses-115784f8e9b0</a:t>
            </a:r>
          </a:p>
        </p:txBody>
      </p:sp>
    </p:spTree>
    <p:extLst>
      <p:ext uri="{BB962C8B-B14F-4D97-AF65-F5344CB8AC3E}">
        <p14:creationId xmlns:p14="http://schemas.microsoft.com/office/powerpoint/2010/main" val="7729619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Textúra koordináta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col = float4(</a:t>
            </a:r>
            <a:r>
              <a:rPr lang="hu-HU" dirty="0" err="1"/>
              <a:t>i.uv</a:t>
            </a:r>
            <a:r>
              <a:rPr lang="hu-HU" dirty="0"/>
              <a:t>, 0, 1);</a:t>
            </a:r>
          </a:p>
          <a:p>
            <a:endParaRPr lang="hu-HU" dirty="0"/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8783" y="2800064"/>
            <a:ext cx="5245052" cy="3273470"/>
          </a:xfrm>
          <a:prstGeom prst="rect">
            <a:avLst/>
          </a:prstGeom>
        </p:spPr>
      </p:pic>
      <p:sp>
        <p:nvSpPr>
          <p:cNvPr id="6" name="Szövegdoboz 5"/>
          <p:cNvSpPr txBox="1"/>
          <p:nvPr/>
        </p:nvSpPr>
        <p:spPr>
          <a:xfrm>
            <a:off x="422322" y="5820123"/>
            <a:ext cx="1262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 err="1"/>
              <a:t>uv</a:t>
            </a:r>
            <a:r>
              <a:rPr lang="hu-HU" dirty="0"/>
              <a:t>=(0,</a:t>
            </a:r>
            <a:r>
              <a:rPr lang="hu-HU" dirty="0" err="1"/>
              <a:t>0</a:t>
            </a:r>
            <a:r>
              <a:rPr lang="hu-HU" dirty="0"/>
              <a:t>)</a:t>
            </a:r>
          </a:p>
        </p:txBody>
      </p:sp>
      <p:sp>
        <p:nvSpPr>
          <p:cNvPr id="7" name="Szövegdoboz 6"/>
          <p:cNvSpPr txBox="1"/>
          <p:nvPr/>
        </p:nvSpPr>
        <p:spPr>
          <a:xfrm>
            <a:off x="6627901" y="2430732"/>
            <a:ext cx="11923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 err="1"/>
              <a:t>uv</a:t>
            </a:r>
            <a:r>
              <a:rPr lang="hu-HU" dirty="0"/>
              <a:t>=(1,</a:t>
            </a:r>
            <a:r>
              <a:rPr lang="hu-HU" dirty="0" err="1"/>
              <a:t>1</a:t>
            </a:r>
            <a:r>
              <a:rPr lang="hu-HU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2884358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Textúra koordináta torzítás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u-HU" dirty="0"/>
              <a:t>Mi történik ha kicsit módosított textúra koordináták szerint olvasunk?</a:t>
            </a:r>
          </a:p>
          <a:p>
            <a:r>
              <a:rPr lang="hu-HU" dirty="0"/>
              <a:t>Torzul a kép!</a:t>
            </a:r>
          </a:p>
          <a:p>
            <a:pPr marL="0" indent="0">
              <a:buNone/>
            </a:pPr>
            <a:endParaRPr lang="hu-HU" dirty="0"/>
          </a:p>
          <a:p>
            <a:pPr marL="0" indent="0">
              <a:buNone/>
            </a:pPr>
            <a:r>
              <a:rPr lang="hu-HU" sz="1800" dirty="0"/>
              <a:t>float2 </a:t>
            </a:r>
            <a:r>
              <a:rPr lang="hu-HU" sz="1800" dirty="0" err="1"/>
              <a:t>texCoord</a:t>
            </a:r>
            <a:r>
              <a:rPr lang="hu-HU" sz="1800" dirty="0"/>
              <a:t> = </a:t>
            </a:r>
            <a:r>
              <a:rPr lang="hu-HU" sz="1800" dirty="0" err="1"/>
              <a:t>i.uv</a:t>
            </a:r>
            <a:r>
              <a:rPr lang="hu-HU" sz="1800" dirty="0"/>
              <a:t>;			</a:t>
            </a:r>
          </a:p>
          <a:p>
            <a:pPr marL="0" indent="0">
              <a:buNone/>
            </a:pPr>
            <a:r>
              <a:rPr lang="hu-HU" sz="1800" dirty="0" err="1"/>
              <a:t>texCoord</a:t>
            </a:r>
            <a:r>
              <a:rPr lang="hu-HU" sz="1800" dirty="0"/>
              <a:t> = </a:t>
            </a:r>
            <a:r>
              <a:rPr lang="hu-HU" sz="1800" dirty="0" err="1"/>
              <a:t>i.uv</a:t>
            </a:r>
            <a:r>
              <a:rPr lang="hu-HU" sz="1800" dirty="0"/>
              <a:t> + 0.15*float2(sin(2*</a:t>
            </a:r>
            <a:r>
              <a:rPr lang="hu-HU" sz="1800" dirty="0" err="1"/>
              <a:t>i.uv.x</a:t>
            </a:r>
            <a:r>
              <a:rPr lang="hu-HU" sz="1800" dirty="0"/>
              <a:t>+_</a:t>
            </a:r>
            <a:r>
              <a:rPr lang="hu-HU" sz="1800" dirty="0" err="1"/>
              <a:t>Time.y</a:t>
            </a:r>
            <a:r>
              <a:rPr lang="hu-HU" sz="1800" dirty="0"/>
              <a:t>),cos(3*</a:t>
            </a:r>
            <a:r>
              <a:rPr lang="hu-HU" sz="1800" dirty="0" err="1"/>
              <a:t>i.uv.y</a:t>
            </a:r>
            <a:r>
              <a:rPr lang="hu-HU" sz="1800" dirty="0"/>
              <a:t>+_</a:t>
            </a:r>
            <a:r>
              <a:rPr lang="hu-HU" sz="1800" dirty="0" err="1"/>
              <a:t>Time.z</a:t>
            </a:r>
            <a:r>
              <a:rPr lang="hu-HU" sz="1800" dirty="0"/>
              <a:t>));</a:t>
            </a:r>
          </a:p>
          <a:p>
            <a:pPr marL="0" indent="0">
              <a:buNone/>
            </a:pPr>
            <a:r>
              <a:rPr lang="hu-HU" sz="1800" dirty="0"/>
              <a:t>fixed4 col = tex2D(_</a:t>
            </a:r>
            <a:r>
              <a:rPr lang="hu-HU" sz="1800" dirty="0" err="1"/>
              <a:t>MainTex</a:t>
            </a:r>
            <a:r>
              <a:rPr lang="hu-HU" sz="1800" dirty="0"/>
              <a:t>, </a:t>
            </a:r>
            <a:r>
              <a:rPr lang="hu-HU" sz="1800" dirty="0" err="1"/>
              <a:t>texCoord</a:t>
            </a:r>
            <a:r>
              <a:rPr lang="hu-HU" sz="1800" dirty="0"/>
              <a:t>);</a:t>
            </a:r>
          </a:p>
          <a:p>
            <a:pPr marL="0" indent="0">
              <a:buNone/>
            </a:pPr>
            <a:endParaRPr lang="hu-HU" sz="1800" dirty="0"/>
          </a:p>
          <a:p>
            <a:pPr marL="0" indent="0">
              <a:buNone/>
            </a:pPr>
            <a:r>
              <a:rPr lang="hu-HU" sz="1800" dirty="0"/>
              <a:t>// csak a képernyő egy részére:</a:t>
            </a:r>
          </a:p>
          <a:p>
            <a:pPr marL="0" indent="0">
              <a:buNone/>
            </a:pPr>
            <a:r>
              <a:rPr lang="hu-HU" sz="1800" dirty="0" err="1"/>
              <a:t>if</a:t>
            </a:r>
            <a:r>
              <a:rPr lang="hu-HU" sz="1800" dirty="0"/>
              <a:t> (</a:t>
            </a:r>
            <a:r>
              <a:rPr lang="hu-HU" sz="1800" dirty="0" err="1"/>
              <a:t>i.uv.x</a:t>
            </a:r>
            <a:r>
              <a:rPr lang="hu-HU" sz="1800" dirty="0"/>
              <a:t> &gt; 0.2 &amp;&amp; </a:t>
            </a:r>
            <a:r>
              <a:rPr lang="hu-HU" sz="1800" dirty="0" err="1"/>
              <a:t>i.uv.x</a:t>
            </a:r>
            <a:r>
              <a:rPr lang="hu-HU" sz="1800" dirty="0"/>
              <a:t> &lt; 0.7 &amp;&amp; </a:t>
            </a:r>
            <a:r>
              <a:rPr lang="hu-HU" sz="1800" dirty="0" err="1"/>
              <a:t>i.uv.y</a:t>
            </a:r>
            <a:r>
              <a:rPr lang="hu-HU" sz="1800" dirty="0"/>
              <a:t> &gt; 0.3 &amp;&amp; </a:t>
            </a:r>
            <a:r>
              <a:rPr lang="hu-HU" sz="1800" dirty="0" err="1"/>
              <a:t>i.uv.y</a:t>
            </a:r>
            <a:r>
              <a:rPr lang="hu-HU" sz="1800" dirty="0"/>
              <a:t> &lt; 0.6)</a:t>
            </a:r>
          </a:p>
        </p:txBody>
      </p:sp>
    </p:spTree>
    <p:extLst>
      <p:ext uri="{BB962C8B-B14F-4D97-AF65-F5344CB8AC3E}">
        <p14:creationId xmlns:p14="http://schemas.microsoft.com/office/powerpoint/2010/main" val="88270335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Úszó textúra</a:t>
            </a:r>
            <a:endParaRPr lang="en-US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f</a:t>
            </a:r>
            <a:r>
              <a:rPr lang="hu-HU" sz="1800" dirty="0" err="1"/>
              <a:t>loat</a:t>
            </a:r>
            <a:r>
              <a:rPr lang="en-US" sz="1800" dirty="0"/>
              <a:t>4 </a:t>
            </a:r>
            <a:r>
              <a:rPr lang="en-US" sz="1800" dirty="0" err="1"/>
              <a:t>frag_floating</a:t>
            </a:r>
            <a:r>
              <a:rPr lang="en-US" sz="1800" dirty="0"/>
              <a:t>(v2f </a:t>
            </a:r>
            <a:r>
              <a:rPr lang="en-US" sz="1800" dirty="0" err="1"/>
              <a:t>i</a:t>
            </a:r>
            <a:r>
              <a:rPr lang="en-US" sz="1800" dirty="0"/>
              <a:t>) : </a:t>
            </a:r>
            <a:r>
              <a:rPr lang="en-US" sz="1800" dirty="0" err="1"/>
              <a:t>SV_Target</a:t>
            </a:r>
            <a:r>
              <a:rPr lang="hu-HU" sz="1800" dirty="0"/>
              <a:t> </a:t>
            </a:r>
            <a:r>
              <a:rPr lang="en-US" sz="1800" dirty="0"/>
              <a:t>{</a:t>
            </a:r>
            <a:endParaRPr lang="hu-HU" sz="1800" dirty="0"/>
          </a:p>
          <a:p>
            <a:pPr marL="0" indent="0">
              <a:buNone/>
            </a:pPr>
            <a:r>
              <a:rPr lang="hu-HU" sz="1800" dirty="0">
                <a:solidFill>
                  <a:srgbClr val="FF0000"/>
                </a:solidFill>
              </a:rPr>
              <a:t>   float2 </a:t>
            </a:r>
            <a:r>
              <a:rPr lang="en-US" sz="1800" dirty="0" err="1">
                <a:solidFill>
                  <a:srgbClr val="FF0000"/>
                </a:solidFill>
              </a:rPr>
              <a:t>texCoord</a:t>
            </a:r>
            <a:r>
              <a:rPr lang="en-US" sz="1800" dirty="0">
                <a:solidFill>
                  <a:srgbClr val="FF0000"/>
                </a:solidFill>
              </a:rPr>
              <a:t> = i.uv+0.15*float2(</a:t>
            </a:r>
            <a:endParaRPr lang="hu-HU" sz="18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hu-HU" sz="1800" dirty="0">
                <a:solidFill>
                  <a:srgbClr val="FF0000"/>
                </a:solidFill>
              </a:rPr>
              <a:t>       </a:t>
            </a:r>
            <a:r>
              <a:rPr lang="en-US" sz="1800" dirty="0">
                <a:solidFill>
                  <a:srgbClr val="FF0000"/>
                </a:solidFill>
              </a:rPr>
              <a:t>sin(2*i.uv.x+_</a:t>
            </a:r>
            <a:r>
              <a:rPr lang="en-US" sz="1800" dirty="0" err="1">
                <a:solidFill>
                  <a:srgbClr val="FF0000"/>
                </a:solidFill>
              </a:rPr>
              <a:t>Time.y</a:t>
            </a:r>
            <a:r>
              <a:rPr lang="en-US" sz="1800" dirty="0">
                <a:solidFill>
                  <a:srgbClr val="FF0000"/>
                </a:solidFill>
              </a:rPr>
              <a:t>),</a:t>
            </a:r>
            <a:endParaRPr lang="hu-HU" sz="18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hu-HU" sz="1800" dirty="0">
                <a:solidFill>
                  <a:srgbClr val="FF0000"/>
                </a:solidFill>
              </a:rPr>
              <a:t>       </a:t>
            </a:r>
            <a:r>
              <a:rPr lang="en-US" sz="1800" dirty="0">
                <a:solidFill>
                  <a:srgbClr val="FF0000"/>
                </a:solidFill>
              </a:rPr>
              <a:t>cos(3*i.uv.y+_</a:t>
            </a:r>
            <a:r>
              <a:rPr lang="en-US" sz="1800" dirty="0" err="1">
                <a:solidFill>
                  <a:srgbClr val="FF0000"/>
                </a:solidFill>
              </a:rPr>
              <a:t>Time.z</a:t>
            </a:r>
            <a:r>
              <a:rPr lang="en-US" sz="1800" dirty="0">
                <a:solidFill>
                  <a:srgbClr val="FF0000"/>
                </a:solidFill>
              </a:rPr>
              <a:t>));</a:t>
            </a:r>
            <a:endParaRPr lang="hu-HU" sz="18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hu-HU" sz="1800" dirty="0"/>
              <a:t>   </a:t>
            </a:r>
            <a:r>
              <a:rPr lang="en-US" sz="1800" dirty="0"/>
              <a:t>f</a:t>
            </a:r>
            <a:r>
              <a:rPr lang="hu-HU" sz="1800" dirty="0" err="1"/>
              <a:t>loat</a:t>
            </a:r>
            <a:r>
              <a:rPr lang="en-US" sz="1800" dirty="0"/>
              <a:t>4 col = tex2D(_</a:t>
            </a:r>
            <a:r>
              <a:rPr lang="en-US" sz="1800" dirty="0" err="1"/>
              <a:t>MainTex</a:t>
            </a:r>
            <a:r>
              <a:rPr lang="en-US" sz="1800" dirty="0"/>
              <a:t>, </a:t>
            </a:r>
            <a:r>
              <a:rPr lang="en-US" sz="1800" dirty="0" err="1"/>
              <a:t>texCoord</a:t>
            </a:r>
            <a:r>
              <a:rPr lang="en-US" sz="1800" dirty="0"/>
              <a:t>);</a:t>
            </a:r>
            <a:endParaRPr lang="hu-HU" sz="1800" dirty="0"/>
          </a:p>
          <a:p>
            <a:pPr marL="0" indent="0">
              <a:buNone/>
            </a:pPr>
            <a:r>
              <a:rPr lang="hu-HU" sz="1800" dirty="0"/>
              <a:t>   re</a:t>
            </a:r>
            <a:r>
              <a:rPr lang="en-US" sz="1800" dirty="0"/>
              <a:t>turn col;</a:t>
            </a:r>
            <a:endParaRPr lang="hu-HU" sz="1800" dirty="0"/>
          </a:p>
          <a:p>
            <a:pPr marL="0" indent="0">
              <a:buNone/>
            </a:pPr>
            <a:r>
              <a:rPr lang="en-US" sz="1800" dirty="0"/>
              <a:t>}</a:t>
            </a:r>
          </a:p>
        </p:txBody>
      </p:sp>
      <p:pic>
        <p:nvPicPr>
          <p:cNvPr id="6" name="Kép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3727" y="2259105"/>
            <a:ext cx="3294697" cy="3224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1929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Hasonló standard effektek</a:t>
            </a:r>
            <a:endParaRPr lang="en-US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 err="1"/>
              <a:t>Fisheye</a:t>
            </a:r>
            <a:r>
              <a:rPr lang="hu-HU" dirty="0"/>
              <a:t>, </a:t>
            </a:r>
            <a:r>
              <a:rPr lang="hu-HU" dirty="0" err="1"/>
              <a:t>Twirl</a:t>
            </a:r>
            <a:r>
              <a:rPr lang="hu-HU" dirty="0"/>
              <a:t>, </a:t>
            </a:r>
            <a:r>
              <a:rPr lang="hu-HU" dirty="0" err="1"/>
              <a:t>Vortex</a:t>
            </a:r>
            <a:r>
              <a:rPr lang="hu-HU" dirty="0"/>
              <a:t>…</a:t>
            </a:r>
            <a:endParaRPr lang="en-US" dirty="0"/>
          </a:p>
        </p:txBody>
      </p:sp>
      <p:pic>
        <p:nvPicPr>
          <p:cNvPr id="5" name="Kép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874" y="2470222"/>
            <a:ext cx="3674944" cy="3611855"/>
          </a:xfrm>
          <a:prstGeom prst="rect">
            <a:avLst/>
          </a:prstGeom>
        </p:spPr>
      </p:pic>
      <p:pic>
        <p:nvPicPr>
          <p:cNvPr id="6" name="Kép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2107" y="2476065"/>
            <a:ext cx="3674050" cy="3606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97965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Radiális irányú csillapítás</a:t>
            </a:r>
            <a:endParaRPr lang="en-US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457200" y="1412776"/>
            <a:ext cx="8229600" cy="4525963"/>
          </a:xfrm>
        </p:spPr>
        <p:txBody>
          <a:bodyPr/>
          <a:lstStyle/>
          <a:p>
            <a:r>
              <a:rPr lang="hu-HU" dirty="0"/>
              <a:t>Csökkentsük a szín egy paraméterét (pl. világosság) egy „középpont” pixeltől (pl. játékos) való távolság alapján</a:t>
            </a:r>
          </a:p>
        </p:txBody>
      </p:sp>
      <p:grpSp>
        <p:nvGrpSpPr>
          <p:cNvPr id="16" name="Csoportba foglalás 15"/>
          <p:cNvGrpSpPr/>
          <p:nvPr/>
        </p:nvGrpSpPr>
        <p:grpSpPr>
          <a:xfrm>
            <a:off x="1980556" y="3078956"/>
            <a:ext cx="5182889" cy="2715698"/>
            <a:chOff x="1481007" y="1515220"/>
            <a:chExt cx="8978610" cy="5048936"/>
          </a:xfrm>
        </p:grpSpPr>
        <p:pic>
          <p:nvPicPr>
            <p:cNvPr id="4" name="Kép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81007" y="1515220"/>
              <a:ext cx="8978610" cy="5048936"/>
            </a:xfrm>
            <a:prstGeom prst="rect">
              <a:avLst/>
            </a:prstGeom>
          </p:spPr>
        </p:pic>
        <p:sp>
          <p:nvSpPr>
            <p:cNvPr id="5" name="Ellipszis 4"/>
            <p:cNvSpPr/>
            <p:nvPr/>
          </p:nvSpPr>
          <p:spPr>
            <a:xfrm>
              <a:off x="5881670" y="4795934"/>
              <a:ext cx="177282" cy="177282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" name="Line 8"/>
            <p:cNvSpPr>
              <a:spLocks noChangeShapeType="1"/>
            </p:cNvSpPr>
            <p:nvPr/>
          </p:nvSpPr>
          <p:spPr bwMode="auto">
            <a:xfrm flipH="1" flipV="1">
              <a:off x="4435262" y="3757739"/>
              <a:ext cx="1340221" cy="1038193"/>
            </a:xfrm>
            <a:prstGeom prst="line">
              <a:avLst/>
            </a:prstGeom>
            <a:noFill/>
            <a:ln w="76200">
              <a:solidFill>
                <a:srgbClr val="FFC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7" name="Line 8"/>
            <p:cNvSpPr>
              <a:spLocks noChangeShapeType="1"/>
            </p:cNvSpPr>
            <p:nvPr/>
          </p:nvSpPr>
          <p:spPr bwMode="auto">
            <a:xfrm flipV="1">
              <a:off x="6165137" y="4887371"/>
              <a:ext cx="1710133" cy="1"/>
            </a:xfrm>
            <a:prstGeom prst="line">
              <a:avLst/>
            </a:prstGeom>
            <a:noFill/>
            <a:ln w="76200">
              <a:solidFill>
                <a:srgbClr val="FFC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8" name="Line 8"/>
            <p:cNvSpPr>
              <a:spLocks noChangeShapeType="1"/>
            </p:cNvSpPr>
            <p:nvPr/>
          </p:nvSpPr>
          <p:spPr bwMode="auto">
            <a:xfrm flipH="1">
              <a:off x="5589269" y="5052886"/>
              <a:ext cx="315259" cy="1222184"/>
            </a:xfrm>
            <a:prstGeom prst="line">
              <a:avLst/>
            </a:prstGeom>
            <a:noFill/>
            <a:ln w="76200">
              <a:solidFill>
                <a:srgbClr val="FFC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9" name="Szövegdoboz 8"/>
            <p:cNvSpPr txBox="1"/>
            <p:nvPr/>
          </p:nvSpPr>
          <p:spPr>
            <a:xfrm>
              <a:off x="2051936" y="2717733"/>
              <a:ext cx="3795955" cy="1201637"/>
            </a:xfrm>
            <a:prstGeom prst="rect">
              <a:avLst/>
            </a:prstGeom>
            <a:solidFill>
              <a:schemeClr val="bg1">
                <a:alpha val="37000"/>
              </a:schemeClr>
            </a:solidFill>
          </p:spPr>
          <p:txBody>
            <a:bodyPr wrap="square" rtlCol="0">
              <a:spAutoFit/>
            </a:bodyPr>
            <a:lstStyle/>
            <a:p>
              <a:pPr algn="just"/>
              <a:r>
                <a:rPr lang="hu-HU" sz="1200" dirty="0">
                  <a:solidFill>
                    <a:srgbClr val="FFC000"/>
                  </a:solidFill>
                </a:rPr>
                <a:t>Csökkentsük a világosságot egy „középpont” pixeltől (pl. játékos) való távolság alapján</a:t>
              </a:r>
              <a:endParaRPr lang="en-US" sz="1200" dirty="0">
                <a:solidFill>
                  <a:srgbClr val="FFC000"/>
                </a:solidFill>
              </a:endParaRPr>
            </a:p>
          </p:txBody>
        </p:sp>
        <p:grpSp>
          <p:nvGrpSpPr>
            <p:cNvPr id="10" name="Csoportba foglalás 9"/>
            <p:cNvGrpSpPr/>
            <p:nvPr/>
          </p:nvGrpSpPr>
          <p:grpSpPr>
            <a:xfrm>
              <a:off x="6165137" y="3516232"/>
              <a:ext cx="3242231" cy="1355195"/>
              <a:chOff x="7106334" y="106300"/>
              <a:chExt cx="3242231" cy="1355195"/>
            </a:xfrm>
          </p:grpSpPr>
          <p:sp>
            <p:nvSpPr>
              <p:cNvPr id="11" name="Line 8"/>
              <p:cNvSpPr>
                <a:spLocks noChangeShapeType="1"/>
              </p:cNvSpPr>
              <p:nvPr/>
            </p:nvSpPr>
            <p:spPr bwMode="auto">
              <a:xfrm flipV="1">
                <a:off x="7106335" y="1386000"/>
                <a:ext cx="1969085" cy="0"/>
              </a:xfrm>
              <a:prstGeom prst="line">
                <a:avLst/>
              </a:prstGeom>
              <a:noFill/>
              <a:ln w="50800">
                <a:solidFill>
                  <a:srgbClr val="FF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350"/>
              </a:p>
            </p:txBody>
          </p:sp>
          <p:sp>
            <p:nvSpPr>
              <p:cNvPr id="12" name="Line 8"/>
              <p:cNvSpPr>
                <a:spLocks noChangeShapeType="1"/>
              </p:cNvSpPr>
              <p:nvPr/>
            </p:nvSpPr>
            <p:spPr bwMode="auto">
              <a:xfrm flipV="1">
                <a:off x="7106334" y="224806"/>
                <a:ext cx="1" cy="1130714"/>
              </a:xfrm>
              <a:prstGeom prst="line">
                <a:avLst/>
              </a:prstGeom>
              <a:noFill/>
              <a:ln w="50800">
                <a:solidFill>
                  <a:srgbClr val="FF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350"/>
              </a:p>
            </p:txBody>
          </p:sp>
          <p:sp>
            <p:nvSpPr>
              <p:cNvPr id="13" name="Szövegdoboz 12"/>
              <p:cNvSpPr txBox="1"/>
              <p:nvPr/>
            </p:nvSpPr>
            <p:spPr>
              <a:xfrm>
                <a:off x="7176591" y="106300"/>
                <a:ext cx="1639876" cy="5149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hu-HU" sz="1200" dirty="0" err="1">
                    <a:solidFill>
                      <a:srgbClr val="FF0000"/>
                    </a:solidFill>
                  </a:rPr>
                  <a:t>brightness</a:t>
                </a:r>
                <a:endParaRPr lang="en-US" sz="12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4" name="Szövegdoboz 13"/>
              <p:cNvSpPr txBox="1"/>
              <p:nvPr/>
            </p:nvSpPr>
            <p:spPr>
              <a:xfrm>
                <a:off x="8708689" y="946508"/>
                <a:ext cx="1639876" cy="5149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hu-HU" sz="1200" dirty="0">
                    <a:solidFill>
                      <a:srgbClr val="FF0000"/>
                    </a:solidFill>
                  </a:rPr>
                  <a:t>távolság</a:t>
                </a:r>
                <a:endParaRPr lang="en-US" sz="12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5" name="Szabadkézi sokszög 14"/>
              <p:cNvSpPr/>
              <p:nvPr/>
            </p:nvSpPr>
            <p:spPr>
              <a:xfrm>
                <a:off x="7132320" y="552019"/>
                <a:ext cx="1200150" cy="751001"/>
              </a:xfrm>
              <a:custGeom>
                <a:avLst/>
                <a:gdLst>
                  <a:gd name="connsiteX0" fmla="*/ 0 w 1200150"/>
                  <a:gd name="connsiteY0" fmla="*/ 8051 h 751001"/>
                  <a:gd name="connsiteX1" fmla="*/ 205740 w 1200150"/>
                  <a:gd name="connsiteY1" fmla="*/ 88061 h 751001"/>
                  <a:gd name="connsiteX2" fmla="*/ 662940 w 1200150"/>
                  <a:gd name="connsiteY2" fmla="*/ 636701 h 751001"/>
                  <a:gd name="connsiteX3" fmla="*/ 1200150 w 1200150"/>
                  <a:gd name="connsiteY3" fmla="*/ 751001 h 7510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00150" h="751001">
                    <a:moveTo>
                      <a:pt x="0" y="8051"/>
                    </a:moveTo>
                    <a:cubicBezTo>
                      <a:pt x="47625" y="-4332"/>
                      <a:pt x="95250" y="-16714"/>
                      <a:pt x="205740" y="88061"/>
                    </a:cubicBezTo>
                    <a:cubicBezTo>
                      <a:pt x="316230" y="192836"/>
                      <a:pt x="497205" y="526211"/>
                      <a:pt x="662940" y="636701"/>
                    </a:cubicBezTo>
                    <a:cubicBezTo>
                      <a:pt x="828675" y="747191"/>
                      <a:pt x="1014412" y="749096"/>
                      <a:pt x="1200150" y="751001"/>
                    </a:cubicBezTo>
                  </a:path>
                </a:pathLst>
              </a:custGeom>
              <a:noFill/>
              <a:ln w="317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2372851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dirty="0"/>
              <a:t>Csillapítás: C# </a:t>
            </a:r>
            <a:r>
              <a:rPr lang="hu-HU" dirty="0" err="1"/>
              <a:t>szkript</a:t>
            </a:r>
            <a:r>
              <a:rPr lang="hu-HU" dirty="0"/>
              <a:t> módosítások</a:t>
            </a:r>
            <a:endParaRPr lang="en-US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Új paraméterek</a:t>
            </a:r>
            <a:endParaRPr lang="en-US" dirty="0"/>
          </a:p>
        </p:txBody>
      </p:sp>
      <p:sp>
        <p:nvSpPr>
          <p:cNvPr id="4" name="Téglalap 3"/>
          <p:cNvSpPr/>
          <p:nvPr/>
        </p:nvSpPr>
        <p:spPr>
          <a:xfrm>
            <a:off x="628651" y="2607782"/>
            <a:ext cx="6307931" cy="27930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50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public class </a:t>
            </a:r>
            <a:r>
              <a:rPr lang="en-US" sz="1350" dirty="0" err="1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ColorCorrectionEffect</a:t>
            </a:r>
            <a:r>
              <a:rPr lang="en-US" sz="1350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 : </a:t>
            </a:r>
            <a:r>
              <a:rPr lang="en-US" sz="1350" dirty="0" err="1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PostEffectsBase</a:t>
            </a:r>
            <a:r>
              <a:rPr lang="en-US" sz="1350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sz="1350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    [Range(0.0f, 1.0f)]</a:t>
            </a:r>
          </a:p>
          <a:p>
            <a:r>
              <a:rPr lang="en-US" sz="1350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    public float </a:t>
            </a:r>
            <a:r>
              <a:rPr lang="en-US" sz="1350" dirty="0" err="1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hueShift</a:t>
            </a:r>
            <a:r>
              <a:rPr lang="en-US" sz="1350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 = 0.0f;</a:t>
            </a:r>
          </a:p>
          <a:p>
            <a:r>
              <a:rPr lang="en-US" sz="1350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    [Range(0.0f, 3.0f)]</a:t>
            </a:r>
          </a:p>
          <a:p>
            <a:r>
              <a:rPr lang="en-US" sz="1350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    public float </a:t>
            </a:r>
            <a:r>
              <a:rPr lang="en-US" sz="1350" dirty="0" err="1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saturationScaler</a:t>
            </a:r>
            <a:r>
              <a:rPr lang="en-US" sz="1350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 = 1.0f;</a:t>
            </a:r>
          </a:p>
          <a:p>
            <a:r>
              <a:rPr lang="en-US" sz="1350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    [Range(0.0f, 3.0f)]</a:t>
            </a:r>
          </a:p>
          <a:p>
            <a:r>
              <a:rPr lang="en-US" sz="1350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    public float </a:t>
            </a:r>
            <a:r>
              <a:rPr lang="en-US" sz="1350" dirty="0" err="1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brightnessScaler</a:t>
            </a:r>
            <a:r>
              <a:rPr lang="en-US" sz="1350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 = 1.0f;</a:t>
            </a:r>
          </a:p>
          <a:p>
            <a:endParaRPr lang="en-US" sz="13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35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350" dirty="0">
                <a:solidFill>
                  <a:srgbClr val="0000FF"/>
                </a:solidFill>
                <a:latin typeface="Consolas" panose="020B0609020204030204" pitchFamily="49" charset="0"/>
              </a:rPr>
              <a:t>bool</a:t>
            </a:r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350" dirty="0" err="1">
                <a:solidFill>
                  <a:srgbClr val="000000"/>
                </a:solidFill>
                <a:latin typeface="Consolas" panose="020B0609020204030204" pitchFamily="49" charset="0"/>
              </a:rPr>
              <a:t>attenuateSaturation</a:t>
            </a:r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350" dirty="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35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350" dirty="0">
                <a:solidFill>
                  <a:srgbClr val="0000FF"/>
                </a:solidFill>
                <a:latin typeface="Consolas" panose="020B0609020204030204" pitchFamily="49" charset="0"/>
              </a:rPr>
              <a:t>bool</a:t>
            </a:r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350" dirty="0" err="1">
                <a:solidFill>
                  <a:srgbClr val="000000"/>
                </a:solidFill>
                <a:latin typeface="Consolas" panose="020B0609020204030204" pitchFamily="49" charset="0"/>
              </a:rPr>
              <a:t>attenuateBrightness</a:t>
            </a:r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350" dirty="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35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350" dirty="0">
                <a:solidFill>
                  <a:srgbClr val="2B91AF"/>
                </a:solidFill>
                <a:latin typeface="Consolas" panose="020B0609020204030204" pitchFamily="49" charset="0"/>
              </a:rPr>
              <a:t>Vector2</a:t>
            </a:r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350" dirty="0" err="1">
                <a:solidFill>
                  <a:srgbClr val="000000"/>
                </a:solidFill>
                <a:latin typeface="Consolas" panose="020B0609020204030204" pitchFamily="49" charset="0"/>
              </a:rPr>
              <a:t>attenuationCenter</a:t>
            </a:r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35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350" dirty="0">
                <a:solidFill>
                  <a:srgbClr val="2B91AF"/>
                </a:solidFill>
                <a:latin typeface="Consolas" panose="020B0609020204030204" pitchFamily="49" charset="0"/>
              </a:rPr>
              <a:t>Vector2</a:t>
            </a:r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</a:rPr>
              <a:t>(0.5f, 0.5f);</a:t>
            </a:r>
          </a:p>
          <a:p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</a:rPr>
              <a:t>    [</a:t>
            </a:r>
            <a:r>
              <a:rPr lang="en-US" sz="1350" dirty="0">
                <a:solidFill>
                  <a:srgbClr val="2B91AF"/>
                </a:solidFill>
                <a:latin typeface="Consolas" panose="020B0609020204030204" pitchFamily="49" charset="0"/>
              </a:rPr>
              <a:t>Range</a:t>
            </a:r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</a:rPr>
              <a:t>(0.0f, 1.0f)]</a:t>
            </a:r>
          </a:p>
          <a:p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35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350" dirty="0">
                <a:solidFill>
                  <a:srgbClr val="0000FF"/>
                </a:solidFill>
                <a:latin typeface="Consolas" panose="020B0609020204030204" pitchFamily="49" charset="0"/>
              </a:rPr>
              <a:t>float</a:t>
            </a:r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350" dirty="0" err="1">
                <a:solidFill>
                  <a:srgbClr val="000000"/>
                </a:solidFill>
                <a:latin typeface="Consolas" panose="020B0609020204030204" pitchFamily="49" charset="0"/>
              </a:rPr>
              <a:t>attenuationRadius</a:t>
            </a:r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</a:rPr>
              <a:t> = 0.3f;</a:t>
            </a:r>
            <a:endParaRPr lang="en-US" sz="1350" dirty="0"/>
          </a:p>
        </p:txBody>
      </p:sp>
      <p:pic>
        <p:nvPicPr>
          <p:cNvPr id="5" name="Kép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0681" y="3078956"/>
            <a:ext cx="3557588" cy="1343025"/>
          </a:xfrm>
          <a:prstGeom prst="rect">
            <a:avLst/>
          </a:prstGeom>
        </p:spPr>
      </p:pic>
      <p:sp>
        <p:nvSpPr>
          <p:cNvPr id="6" name="Rectangle 6"/>
          <p:cNvSpPr/>
          <p:nvPr/>
        </p:nvSpPr>
        <p:spPr>
          <a:xfrm>
            <a:off x="5389959" y="3858221"/>
            <a:ext cx="3654028" cy="563761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</p:spTree>
    <p:extLst>
      <p:ext uri="{BB962C8B-B14F-4D97-AF65-F5344CB8AC3E}">
        <p14:creationId xmlns:p14="http://schemas.microsoft.com/office/powerpoint/2010/main" val="81068679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dirty="0"/>
              <a:t>Csillapítás: C# </a:t>
            </a:r>
            <a:r>
              <a:rPr lang="hu-HU" dirty="0" err="1"/>
              <a:t>szkript</a:t>
            </a:r>
            <a:r>
              <a:rPr lang="hu-HU" dirty="0"/>
              <a:t> módosítások</a:t>
            </a:r>
            <a:endParaRPr lang="en-US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Paraméterátadás</a:t>
            </a:r>
            <a:endParaRPr lang="en-US" dirty="0"/>
          </a:p>
        </p:txBody>
      </p:sp>
      <p:sp>
        <p:nvSpPr>
          <p:cNvPr id="7" name="Téglalap 6"/>
          <p:cNvSpPr/>
          <p:nvPr/>
        </p:nvSpPr>
        <p:spPr>
          <a:xfrm>
            <a:off x="121444" y="2728958"/>
            <a:ext cx="8658224" cy="30008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u-HU" sz="1350" dirty="0">
                <a:solidFill>
                  <a:srgbClr val="0000FF"/>
                </a:solidFill>
                <a:latin typeface="Consolas" panose="020B0609020204030204" pitchFamily="49" charset="0"/>
              </a:rPr>
              <a:t>    </a:t>
            </a:r>
            <a:r>
              <a:rPr lang="fr-FR" sz="1350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void OnRenderImage(RenderTexture source, RenderTexture destination) {</a:t>
            </a:r>
          </a:p>
          <a:p>
            <a:r>
              <a:rPr lang="en-US" sz="1350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        if (</a:t>
            </a:r>
            <a:r>
              <a:rPr lang="en-US" sz="1350" dirty="0" err="1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CreateMaterial</a:t>
            </a:r>
            <a:r>
              <a:rPr lang="en-US" sz="1350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())</a:t>
            </a:r>
          </a:p>
          <a:p>
            <a:r>
              <a:rPr lang="en-US" sz="1350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en-US" sz="1350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            </a:t>
            </a:r>
            <a:r>
              <a:rPr lang="en-US" sz="1350" dirty="0" err="1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material.SetFloat</a:t>
            </a:r>
            <a:r>
              <a:rPr lang="en-US" sz="1350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("</a:t>
            </a:r>
            <a:r>
              <a:rPr lang="en-US" sz="1350" dirty="0" err="1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hueShift</a:t>
            </a:r>
            <a:r>
              <a:rPr lang="en-US" sz="1350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", </a:t>
            </a:r>
            <a:r>
              <a:rPr lang="en-US" sz="1350" dirty="0" err="1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hueShift</a:t>
            </a:r>
            <a:r>
              <a:rPr lang="en-US" sz="1350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350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            </a:t>
            </a:r>
            <a:r>
              <a:rPr lang="en-US" sz="1350" dirty="0" err="1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material.SetFloat</a:t>
            </a:r>
            <a:r>
              <a:rPr lang="en-US" sz="1350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("</a:t>
            </a:r>
            <a:r>
              <a:rPr lang="en-US" sz="1350" dirty="0" err="1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saturationScaler</a:t>
            </a:r>
            <a:r>
              <a:rPr lang="en-US" sz="1350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", </a:t>
            </a:r>
            <a:r>
              <a:rPr lang="en-US" sz="1350" dirty="0" err="1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saturationScaler</a:t>
            </a:r>
            <a:r>
              <a:rPr lang="en-US" sz="1350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350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            </a:t>
            </a:r>
            <a:r>
              <a:rPr lang="en-US" sz="1350" dirty="0" err="1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material.SetFloat</a:t>
            </a:r>
            <a:r>
              <a:rPr lang="en-US" sz="1350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("</a:t>
            </a:r>
            <a:r>
              <a:rPr lang="en-US" sz="1350" dirty="0" err="1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brightnessScaler</a:t>
            </a:r>
            <a:r>
              <a:rPr lang="en-US" sz="1350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", </a:t>
            </a:r>
            <a:r>
              <a:rPr lang="en-US" sz="1350" dirty="0" err="1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brightnessScaler</a:t>
            </a:r>
            <a:r>
              <a:rPr lang="en-US" sz="1350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350" dirty="0" err="1">
                <a:solidFill>
                  <a:srgbClr val="000000"/>
                </a:solidFill>
                <a:latin typeface="Consolas" panose="020B0609020204030204" pitchFamily="49" charset="0"/>
              </a:rPr>
              <a:t>material.SetVector</a:t>
            </a:r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35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1350" dirty="0" err="1">
                <a:solidFill>
                  <a:srgbClr val="A31515"/>
                </a:solidFill>
                <a:latin typeface="Consolas" panose="020B0609020204030204" pitchFamily="49" charset="0"/>
              </a:rPr>
              <a:t>attenuationCenter</a:t>
            </a:r>
            <a:r>
              <a:rPr lang="en-US" sz="135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350" dirty="0" err="1">
                <a:solidFill>
                  <a:srgbClr val="000000"/>
                </a:solidFill>
                <a:latin typeface="Consolas" panose="020B0609020204030204" pitchFamily="49" charset="0"/>
              </a:rPr>
              <a:t>attenuationCenter</a:t>
            </a:r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350" dirty="0" err="1">
                <a:solidFill>
                  <a:srgbClr val="000000"/>
                </a:solidFill>
                <a:latin typeface="Consolas" panose="020B0609020204030204" pitchFamily="49" charset="0"/>
              </a:rPr>
              <a:t>material.SetFloat</a:t>
            </a:r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35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1350" dirty="0" err="1">
                <a:solidFill>
                  <a:srgbClr val="A31515"/>
                </a:solidFill>
                <a:latin typeface="Consolas" panose="020B0609020204030204" pitchFamily="49" charset="0"/>
              </a:rPr>
              <a:t>attenuationRadius</a:t>
            </a:r>
            <a:r>
              <a:rPr lang="en-US" sz="135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350" dirty="0" err="1">
                <a:solidFill>
                  <a:srgbClr val="000000"/>
                </a:solidFill>
                <a:latin typeface="Consolas" panose="020B0609020204030204" pitchFamily="49" charset="0"/>
              </a:rPr>
              <a:t>attenuationRadius</a:t>
            </a:r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35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350" dirty="0" err="1">
                <a:solidFill>
                  <a:srgbClr val="000000"/>
                </a:solidFill>
                <a:latin typeface="Consolas" panose="020B0609020204030204" pitchFamily="49" charset="0"/>
              </a:rPr>
              <a:t>attenuateSaturation</a:t>
            </a:r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en-US" sz="1350" dirty="0" err="1">
                <a:solidFill>
                  <a:srgbClr val="000000"/>
                </a:solidFill>
                <a:latin typeface="Consolas" panose="020B0609020204030204" pitchFamily="49" charset="0"/>
              </a:rPr>
              <a:t>material.EnableKeyword</a:t>
            </a:r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350" dirty="0">
                <a:solidFill>
                  <a:srgbClr val="A31515"/>
                </a:solidFill>
                <a:latin typeface="Consolas" panose="020B0609020204030204" pitchFamily="49" charset="0"/>
              </a:rPr>
              <a:t>"ATTENUATE_SATURATION"</a:t>
            </a:r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350" dirty="0">
                <a:solidFill>
                  <a:srgbClr val="0000FF"/>
                </a:solidFill>
                <a:latin typeface="Consolas" panose="020B0609020204030204" pitchFamily="49" charset="0"/>
              </a:rPr>
              <a:t>else</a:t>
            </a:r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350" dirty="0" err="1">
                <a:solidFill>
                  <a:srgbClr val="000000"/>
                </a:solidFill>
                <a:latin typeface="Consolas" panose="020B0609020204030204" pitchFamily="49" charset="0"/>
              </a:rPr>
              <a:t>material.DisableKeyword</a:t>
            </a:r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350" dirty="0">
                <a:solidFill>
                  <a:srgbClr val="A31515"/>
                </a:solidFill>
                <a:latin typeface="Consolas" panose="020B0609020204030204" pitchFamily="49" charset="0"/>
              </a:rPr>
              <a:t>"ATTENUATE_SATURATION"</a:t>
            </a:r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35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350" dirty="0" err="1">
                <a:solidFill>
                  <a:srgbClr val="000000"/>
                </a:solidFill>
                <a:latin typeface="Consolas" panose="020B0609020204030204" pitchFamily="49" charset="0"/>
              </a:rPr>
              <a:t>attenuateBrightness</a:t>
            </a:r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en-US" sz="1350" dirty="0" err="1">
                <a:solidFill>
                  <a:srgbClr val="000000"/>
                </a:solidFill>
                <a:latin typeface="Consolas" panose="020B0609020204030204" pitchFamily="49" charset="0"/>
              </a:rPr>
              <a:t>material.EnableKeyword</a:t>
            </a:r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350" dirty="0">
                <a:solidFill>
                  <a:srgbClr val="A31515"/>
                </a:solidFill>
                <a:latin typeface="Consolas" panose="020B0609020204030204" pitchFamily="49" charset="0"/>
              </a:rPr>
              <a:t>"ATTENUATE_BRIGHTNESS"</a:t>
            </a:r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350" dirty="0">
                <a:solidFill>
                  <a:srgbClr val="0000FF"/>
                </a:solidFill>
                <a:latin typeface="Consolas" panose="020B0609020204030204" pitchFamily="49" charset="0"/>
              </a:rPr>
              <a:t>else</a:t>
            </a:r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350" dirty="0" err="1">
                <a:solidFill>
                  <a:srgbClr val="000000"/>
                </a:solidFill>
                <a:latin typeface="Consolas" panose="020B0609020204030204" pitchFamily="49" charset="0"/>
              </a:rPr>
              <a:t>material.DisableKeyword</a:t>
            </a:r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350" dirty="0">
                <a:solidFill>
                  <a:srgbClr val="A31515"/>
                </a:solidFill>
                <a:latin typeface="Consolas" panose="020B0609020204030204" pitchFamily="49" charset="0"/>
              </a:rPr>
              <a:t>"ATTENUATE_BRIGHTNESS"</a:t>
            </a:r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350" dirty="0" err="1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Graphics.Blit</a:t>
            </a:r>
            <a:r>
              <a:rPr lang="en-US" sz="1350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(source, destination, material);</a:t>
            </a:r>
          </a:p>
          <a:p>
            <a:r>
              <a:rPr lang="en-US" sz="1350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        }</a:t>
            </a:r>
            <a:endParaRPr lang="en-US" sz="1350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345879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artalom helye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r>
              <a:rPr lang="hu-HU" sz="2800" dirty="0" err="1"/>
              <a:t>Preprocesszor</a:t>
            </a:r>
            <a:r>
              <a:rPr lang="hu-HU" sz="2800" dirty="0"/>
              <a:t> makrókkal több variánst is fordíthatunk a </a:t>
            </a:r>
            <a:r>
              <a:rPr lang="hu-HU" sz="2800" dirty="0" err="1"/>
              <a:t>shaderünkből</a:t>
            </a:r>
            <a:endParaRPr lang="hu-HU" sz="2800" dirty="0"/>
          </a:p>
          <a:p>
            <a:r>
              <a:rPr lang="hu-HU" sz="2800" dirty="0"/>
              <a:t>Hatékonyabb, mintha sima </a:t>
            </a:r>
            <a:r>
              <a:rPr lang="hu-HU" sz="2800" dirty="0" err="1"/>
              <a:t>if-eket</a:t>
            </a:r>
            <a:r>
              <a:rPr lang="hu-HU" sz="2800" dirty="0"/>
              <a:t> használnánk a </a:t>
            </a:r>
            <a:r>
              <a:rPr lang="hu-HU" sz="2800" dirty="0" err="1"/>
              <a:t>shaderben</a:t>
            </a:r>
            <a:endParaRPr lang="hu-HU" sz="2800" dirty="0"/>
          </a:p>
          <a:p>
            <a:r>
              <a:rPr lang="hu-HU" sz="2800" dirty="0"/>
              <a:t>Mindegyik változat </a:t>
            </a:r>
            <a:r>
              <a:rPr lang="hu-HU" sz="2800" dirty="0" err="1"/>
              <a:t>legenerálódik</a:t>
            </a:r>
            <a:r>
              <a:rPr lang="hu-HU" sz="2800" dirty="0"/>
              <a:t> (több paraméter: direkt szorzat!)</a:t>
            </a:r>
            <a:endParaRPr lang="en-US" sz="2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err="1"/>
              <a:t>Shader</a:t>
            </a:r>
            <a:r>
              <a:rPr lang="en-GB" dirty="0"/>
              <a:t> </a:t>
            </a:r>
            <a:r>
              <a:rPr lang="hu-HU" dirty="0"/>
              <a:t>variáns</a:t>
            </a:r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395536" y="4922261"/>
            <a:ext cx="6858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hu-HU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myBooleanParameter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en-GB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material.EnableKeyword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2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hu-HU" sz="1200" dirty="0">
                <a:solidFill>
                  <a:srgbClr val="A31515"/>
                </a:solidFill>
                <a:latin typeface="Consolas" panose="020B0609020204030204" pitchFamily="49" charset="0"/>
              </a:rPr>
              <a:t>EFFECT</a:t>
            </a:r>
            <a:r>
              <a:rPr lang="en-GB" sz="12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hu-HU" sz="1200" dirty="0">
                <a:solidFill>
                  <a:srgbClr val="0000FF"/>
                </a:solidFill>
                <a:latin typeface="Consolas" panose="020B0609020204030204" pitchFamily="49" charset="0"/>
              </a:rPr>
              <a:t>e</a:t>
            </a:r>
            <a:r>
              <a:rPr lang="en-GB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lse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material.DisableKeyword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2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hu-HU" sz="1200" dirty="0">
                <a:solidFill>
                  <a:srgbClr val="A31515"/>
                </a:solidFill>
                <a:latin typeface="Consolas" panose="020B0609020204030204" pitchFamily="49" charset="0"/>
              </a:rPr>
              <a:t>EFFECT</a:t>
            </a:r>
            <a:r>
              <a:rPr lang="en-GB" sz="12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7" name="Rectangle 6"/>
          <p:cNvSpPr/>
          <p:nvPr/>
        </p:nvSpPr>
        <p:spPr>
          <a:xfrm>
            <a:off x="5953039" y="4474711"/>
            <a:ext cx="2792990" cy="15465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GB" sz="1050" dirty="0">
                <a:solidFill>
                  <a:srgbClr val="0000FF"/>
                </a:solidFill>
                <a:latin typeface="Consolas" panose="020B0609020204030204" pitchFamily="49" charset="0"/>
              </a:rPr>
              <a:t>   float4</a:t>
            </a:r>
            <a:r>
              <a:rPr lang="en-GB" sz="1050" dirty="0">
                <a:solidFill>
                  <a:srgbClr val="000000"/>
                </a:solidFill>
                <a:latin typeface="Consolas" panose="020B0609020204030204" pitchFamily="49" charset="0"/>
              </a:rPr>
              <a:t> frag(v2f </a:t>
            </a:r>
            <a:r>
              <a:rPr lang="en-GB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GB" sz="1050" dirty="0">
                <a:solidFill>
                  <a:srgbClr val="000000"/>
                </a:solidFill>
                <a:latin typeface="Consolas" panose="020B0609020204030204" pitchFamily="49" charset="0"/>
              </a:rPr>
              <a:t>) : </a:t>
            </a:r>
            <a:r>
              <a:rPr lang="en-GB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SV_Target</a:t>
            </a:r>
            <a:r>
              <a:rPr lang="en-GB" sz="105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GB" sz="1050" dirty="0">
                <a:solidFill>
                  <a:srgbClr val="0000FF"/>
                </a:solidFill>
                <a:latin typeface="Consolas" panose="020B0609020204030204" pitchFamily="49" charset="0"/>
              </a:rPr>
              <a:t>      </a:t>
            </a:r>
            <a:r>
              <a:rPr lang="en-GB" sz="1050" dirty="0">
                <a:solidFill>
                  <a:srgbClr val="008000"/>
                </a:solidFill>
                <a:latin typeface="Consolas" panose="020B0609020204030204" pitchFamily="49" charset="0"/>
              </a:rPr>
              <a:t>// ...</a:t>
            </a:r>
            <a:endParaRPr lang="en-GB" sz="10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50" dirty="0">
                <a:solidFill>
                  <a:srgbClr val="808080"/>
                </a:solidFill>
                <a:latin typeface="Consolas" panose="020B0609020204030204" pitchFamily="49" charset="0"/>
              </a:rPr>
              <a:t>#if</a:t>
            </a:r>
            <a:r>
              <a:rPr lang="en-GB" sz="105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hu-HU" sz="1050" dirty="0">
                <a:solidFill>
                  <a:srgbClr val="000000"/>
                </a:solidFill>
                <a:latin typeface="Consolas" panose="020B0609020204030204" pitchFamily="49" charset="0"/>
              </a:rPr>
              <a:t>EFFECT</a:t>
            </a:r>
            <a:endParaRPr lang="en-GB" sz="1050" dirty="0">
              <a:solidFill>
                <a:srgbClr val="008000"/>
              </a:solidFill>
              <a:latin typeface="Consolas" panose="020B0609020204030204" pitchFamily="49" charset="0"/>
            </a:endParaRPr>
          </a:p>
          <a:p>
            <a:r>
              <a:rPr lang="en-GB" sz="105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GB" sz="1050" dirty="0">
                <a:solidFill>
                  <a:srgbClr val="008000"/>
                </a:solidFill>
                <a:latin typeface="Consolas" panose="020B0609020204030204" pitchFamily="49" charset="0"/>
              </a:rPr>
              <a:t>// </a:t>
            </a:r>
            <a:r>
              <a:rPr lang="hu-HU" sz="1050" dirty="0">
                <a:solidFill>
                  <a:srgbClr val="008000"/>
                </a:solidFill>
                <a:latin typeface="Consolas" panose="020B0609020204030204" pitchFamily="49" charset="0"/>
              </a:rPr>
              <a:t>ez fut erre:</a:t>
            </a:r>
            <a:endParaRPr lang="en-GB" sz="1050" dirty="0">
              <a:solidFill>
                <a:srgbClr val="008000"/>
              </a:solidFill>
              <a:latin typeface="Consolas" panose="020B0609020204030204" pitchFamily="49" charset="0"/>
            </a:endParaRPr>
          </a:p>
          <a:p>
            <a:r>
              <a:rPr lang="en-GB" sz="1050" dirty="0">
                <a:solidFill>
                  <a:srgbClr val="008000"/>
                </a:solidFill>
                <a:latin typeface="Consolas" panose="020B0609020204030204" pitchFamily="49" charset="0"/>
              </a:rPr>
              <a:t>      // </a:t>
            </a:r>
            <a:r>
              <a:rPr lang="en-GB" sz="1050" dirty="0" err="1">
                <a:solidFill>
                  <a:srgbClr val="008000"/>
                </a:solidFill>
                <a:latin typeface="Consolas" panose="020B0609020204030204" pitchFamily="49" charset="0"/>
              </a:rPr>
              <a:t>EnableKeyword</a:t>
            </a:r>
            <a:r>
              <a:rPr lang="en-GB" sz="1050" dirty="0">
                <a:solidFill>
                  <a:srgbClr val="008000"/>
                </a:solidFill>
                <a:latin typeface="Consolas" panose="020B0609020204030204" pitchFamily="49" charset="0"/>
              </a:rPr>
              <a:t>("</a:t>
            </a:r>
            <a:r>
              <a:rPr lang="hu-HU" sz="1050" dirty="0">
                <a:solidFill>
                  <a:srgbClr val="008000"/>
                </a:solidFill>
                <a:latin typeface="Consolas" panose="020B0609020204030204" pitchFamily="49" charset="0"/>
              </a:rPr>
              <a:t>EFFECT</a:t>
            </a:r>
            <a:r>
              <a:rPr lang="en-GB" sz="1050" dirty="0">
                <a:solidFill>
                  <a:srgbClr val="008000"/>
                </a:solidFill>
                <a:latin typeface="Consolas" panose="020B0609020204030204" pitchFamily="49" charset="0"/>
              </a:rPr>
              <a:t>")</a:t>
            </a:r>
            <a:endParaRPr lang="en-GB" sz="10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50" dirty="0">
                <a:solidFill>
                  <a:srgbClr val="808080"/>
                </a:solidFill>
                <a:latin typeface="Consolas" panose="020B0609020204030204" pitchFamily="49" charset="0"/>
              </a:rPr>
              <a:t>#else</a:t>
            </a:r>
            <a:endParaRPr lang="en-GB" sz="10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5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GB" sz="1050" dirty="0">
                <a:solidFill>
                  <a:srgbClr val="008000"/>
                </a:solidFill>
                <a:latin typeface="Consolas" panose="020B0609020204030204" pitchFamily="49" charset="0"/>
              </a:rPr>
              <a:t>//</a:t>
            </a:r>
            <a:r>
              <a:rPr lang="hu-HU" sz="1050" dirty="0">
                <a:solidFill>
                  <a:srgbClr val="008000"/>
                </a:solidFill>
                <a:latin typeface="Consolas" panose="020B0609020204030204" pitchFamily="49" charset="0"/>
              </a:rPr>
              <a:t> ez fut erre:</a:t>
            </a:r>
            <a:endParaRPr lang="en-GB" sz="1050" dirty="0">
              <a:solidFill>
                <a:srgbClr val="008000"/>
              </a:solidFill>
              <a:latin typeface="Consolas" panose="020B0609020204030204" pitchFamily="49" charset="0"/>
            </a:endParaRPr>
          </a:p>
          <a:p>
            <a:r>
              <a:rPr lang="en-GB" sz="1050" dirty="0">
                <a:solidFill>
                  <a:srgbClr val="008000"/>
                </a:solidFill>
                <a:latin typeface="Consolas" panose="020B0609020204030204" pitchFamily="49" charset="0"/>
              </a:rPr>
              <a:t>      // </a:t>
            </a:r>
            <a:r>
              <a:rPr lang="en-GB" sz="1050" dirty="0" err="1">
                <a:solidFill>
                  <a:srgbClr val="008000"/>
                </a:solidFill>
                <a:latin typeface="Consolas" panose="020B0609020204030204" pitchFamily="49" charset="0"/>
              </a:rPr>
              <a:t>DisableKeyword</a:t>
            </a:r>
            <a:r>
              <a:rPr lang="en-GB" sz="1050" dirty="0">
                <a:solidFill>
                  <a:srgbClr val="008000"/>
                </a:solidFill>
                <a:latin typeface="Consolas" panose="020B0609020204030204" pitchFamily="49" charset="0"/>
              </a:rPr>
              <a:t>("</a:t>
            </a:r>
            <a:r>
              <a:rPr lang="hu-HU" sz="1050" dirty="0">
                <a:solidFill>
                  <a:srgbClr val="008000"/>
                </a:solidFill>
                <a:latin typeface="Consolas" panose="020B0609020204030204" pitchFamily="49" charset="0"/>
              </a:rPr>
              <a:t>EFFECT</a:t>
            </a:r>
            <a:r>
              <a:rPr lang="en-GB" sz="1050" dirty="0">
                <a:solidFill>
                  <a:srgbClr val="008000"/>
                </a:solidFill>
                <a:latin typeface="Consolas" panose="020B0609020204030204" pitchFamily="49" charset="0"/>
              </a:rPr>
              <a:t>")</a:t>
            </a:r>
          </a:p>
          <a:p>
            <a:r>
              <a:rPr lang="en-GB" sz="1050" dirty="0">
                <a:solidFill>
                  <a:srgbClr val="808080"/>
                </a:solidFill>
                <a:latin typeface="Consolas" panose="020B0609020204030204" pitchFamily="49" charset="0"/>
              </a:rPr>
              <a:t>#</a:t>
            </a:r>
            <a:r>
              <a:rPr lang="en-GB" sz="1050" dirty="0" err="1">
                <a:solidFill>
                  <a:srgbClr val="808080"/>
                </a:solidFill>
                <a:latin typeface="Consolas" panose="020B0609020204030204" pitchFamily="49" charset="0"/>
              </a:rPr>
              <a:t>endif</a:t>
            </a:r>
            <a:endParaRPr lang="en-GB" sz="105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5352418" y="4935546"/>
            <a:ext cx="600621" cy="146048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4685678" y="5291533"/>
            <a:ext cx="1267361" cy="70889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129518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Shader</a:t>
            </a:r>
            <a:r>
              <a:rPr lang="hu-HU" dirty="0"/>
              <a:t> változtatások</a:t>
            </a:r>
            <a:endParaRPr lang="en-US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Vegyük fel az új uniform paramétereket</a:t>
            </a:r>
            <a:endParaRPr lang="en-US" dirty="0"/>
          </a:p>
        </p:txBody>
      </p:sp>
      <p:sp>
        <p:nvSpPr>
          <p:cNvPr id="7" name="Téglalap 6"/>
          <p:cNvSpPr/>
          <p:nvPr/>
        </p:nvSpPr>
        <p:spPr>
          <a:xfrm>
            <a:off x="757237" y="3068960"/>
            <a:ext cx="3471863" cy="15465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50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sampler2D _</a:t>
            </a:r>
            <a:r>
              <a:rPr lang="en-US" sz="1350" dirty="0" err="1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MainTex</a:t>
            </a:r>
            <a:r>
              <a:rPr lang="en-US" sz="1350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350" dirty="0">
                <a:solidFill>
                  <a:srgbClr val="0000FF"/>
                </a:solidFill>
                <a:latin typeface="Consolas" panose="020B0609020204030204" pitchFamily="49" charset="0"/>
              </a:rPr>
              <a:t>float4</a:t>
            </a:r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</a:rPr>
              <a:t> _</a:t>
            </a:r>
            <a:r>
              <a:rPr lang="en-US" sz="1350" dirty="0" err="1">
                <a:solidFill>
                  <a:srgbClr val="000000"/>
                </a:solidFill>
                <a:latin typeface="Consolas" panose="020B0609020204030204" pitchFamily="49" charset="0"/>
              </a:rPr>
              <a:t>MainTex_TexelSize</a:t>
            </a:r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350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float </a:t>
            </a:r>
            <a:r>
              <a:rPr lang="en-US" sz="1350" dirty="0" err="1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hueShift</a:t>
            </a:r>
            <a:r>
              <a:rPr lang="en-US" sz="1350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350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float </a:t>
            </a:r>
            <a:r>
              <a:rPr lang="en-US" sz="1350" dirty="0" err="1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saturationScaler</a:t>
            </a:r>
            <a:r>
              <a:rPr lang="en-US" sz="1350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350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float </a:t>
            </a:r>
            <a:r>
              <a:rPr lang="en-US" sz="1350" dirty="0" err="1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brightnessScaler</a:t>
            </a:r>
            <a:r>
              <a:rPr lang="en-US" sz="1350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350" dirty="0">
                <a:solidFill>
                  <a:srgbClr val="0000FF"/>
                </a:solidFill>
                <a:latin typeface="Consolas" panose="020B0609020204030204" pitchFamily="49" charset="0"/>
              </a:rPr>
              <a:t>float2</a:t>
            </a:r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350" dirty="0" err="1">
                <a:solidFill>
                  <a:srgbClr val="000000"/>
                </a:solidFill>
                <a:latin typeface="Consolas" panose="020B0609020204030204" pitchFamily="49" charset="0"/>
              </a:rPr>
              <a:t>attenuationCenter</a:t>
            </a:r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350" dirty="0">
                <a:solidFill>
                  <a:srgbClr val="0000FF"/>
                </a:solidFill>
                <a:latin typeface="Consolas" panose="020B0609020204030204" pitchFamily="49" charset="0"/>
              </a:rPr>
              <a:t>float</a:t>
            </a:r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350" dirty="0" err="1">
                <a:solidFill>
                  <a:srgbClr val="000000"/>
                </a:solidFill>
                <a:latin typeface="Consolas" panose="020B0609020204030204" pitchFamily="49" charset="0"/>
              </a:rPr>
              <a:t>attenuationRadius</a:t>
            </a:r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427544836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Egyenes összekötő nyíllal 11"/>
          <p:cNvCxnSpPr/>
          <p:nvPr/>
        </p:nvCxnSpPr>
        <p:spPr>
          <a:xfrm flipV="1">
            <a:off x="7060188" y="4379119"/>
            <a:ext cx="1698050" cy="8823"/>
          </a:xfrm>
          <a:prstGeom prst="straightConnector1">
            <a:avLst/>
          </a:prstGeom>
          <a:ln w="25400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dirty="0"/>
              <a:t>Csillapítás, 1. verzió</a:t>
            </a:r>
            <a:endParaRPr lang="en-US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hu-HU" dirty="0"/>
              <a:t>Cél: olyan függvény, ami a középpontban 1-et vesz fel és 0-ra csökken </a:t>
            </a:r>
            <a:r>
              <a:rPr lang="hu-HU" i="1" dirty="0" err="1"/>
              <a:t>attenuationRadius</a:t>
            </a:r>
            <a:r>
              <a:rPr lang="hu-HU" dirty="0"/>
              <a:t> távolságban</a:t>
            </a:r>
            <a:endParaRPr lang="hu-HU" i="1" dirty="0"/>
          </a:p>
          <a:p>
            <a:endParaRPr lang="hu-HU" i="1" dirty="0"/>
          </a:p>
          <a:p>
            <a:endParaRPr lang="hu-HU" i="1" dirty="0"/>
          </a:p>
          <a:p>
            <a:endParaRPr lang="hu-HU" i="1" dirty="0"/>
          </a:p>
          <a:p>
            <a:endParaRPr lang="hu-HU" i="1" dirty="0"/>
          </a:p>
          <a:p>
            <a:endParaRPr lang="hu-HU" i="1" dirty="0"/>
          </a:p>
          <a:p>
            <a:endParaRPr lang="hu-HU" i="1" dirty="0"/>
          </a:p>
          <a:p>
            <a:r>
              <a:rPr lang="hu-HU" i="1" dirty="0" err="1"/>
              <a:t>uv</a:t>
            </a:r>
            <a:r>
              <a:rPr lang="hu-HU" i="1" dirty="0"/>
              <a:t> </a:t>
            </a:r>
            <a:r>
              <a:rPr lang="hu-HU" dirty="0"/>
              <a:t>[0,1]-</a:t>
            </a:r>
            <a:r>
              <a:rPr lang="hu-HU" dirty="0" err="1"/>
              <a:t>ben</a:t>
            </a:r>
            <a:r>
              <a:rPr lang="hu-HU" dirty="0"/>
              <a:t> van, (0.5, 0.5) a képernyő közepe</a:t>
            </a:r>
            <a:endParaRPr lang="en-US" dirty="0"/>
          </a:p>
        </p:txBody>
      </p:sp>
      <p:sp>
        <p:nvSpPr>
          <p:cNvPr id="4" name="Téglalap 3"/>
          <p:cNvSpPr/>
          <p:nvPr/>
        </p:nvSpPr>
        <p:spPr>
          <a:xfrm>
            <a:off x="771525" y="3238188"/>
            <a:ext cx="5815013" cy="11310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50" dirty="0">
                <a:solidFill>
                  <a:srgbClr val="0000FF"/>
                </a:solidFill>
                <a:latin typeface="Consolas" panose="020B0609020204030204" pitchFamily="49" charset="0"/>
              </a:rPr>
              <a:t>float</a:t>
            </a:r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</a:rPr>
              <a:t> attenuation(</a:t>
            </a:r>
            <a:r>
              <a:rPr lang="en-US" sz="1350" dirty="0">
                <a:solidFill>
                  <a:srgbClr val="0000FF"/>
                </a:solidFill>
                <a:latin typeface="Consolas" panose="020B0609020204030204" pitchFamily="49" charset="0"/>
              </a:rPr>
              <a:t>float2</a:t>
            </a:r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350" dirty="0" err="1">
                <a:solidFill>
                  <a:srgbClr val="000000"/>
                </a:solidFill>
                <a:latin typeface="Consolas" panose="020B0609020204030204" pitchFamily="49" charset="0"/>
              </a:rPr>
              <a:t>uv</a:t>
            </a:r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hu-HU" sz="1350" dirty="0">
                <a:solidFill>
                  <a:srgbClr val="0000FF"/>
                </a:solidFill>
                <a:latin typeface="Consolas" panose="020B0609020204030204" pitchFamily="49" charset="0"/>
              </a:rPr>
              <a:t>   </a:t>
            </a:r>
            <a:r>
              <a:rPr lang="en-US" sz="1350" dirty="0">
                <a:solidFill>
                  <a:srgbClr val="0000FF"/>
                </a:solidFill>
                <a:latin typeface="Consolas" panose="020B0609020204030204" pitchFamily="49" charset="0"/>
              </a:rPr>
              <a:t>float</a:t>
            </a:r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350" dirty="0" err="1">
                <a:solidFill>
                  <a:srgbClr val="000000"/>
                </a:solidFill>
                <a:latin typeface="Consolas" panose="020B0609020204030204" pitchFamily="49" charset="0"/>
              </a:rPr>
              <a:t>dist</a:t>
            </a:r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</a:rPr>
              <a:t> = length((</a:t>
            </a:r>
            <a:r>
              <a:rPr lang="en-US" sz="1350" dirty="0" err="1">
                <a:solidFill>
                  <a:srgbClr val="000000"/>
                </a:solidFill>
                <a:latin typeface="Consolas" panose="020B0609020204030204" pitchFamily="49" charset="0"/>
              </a:rPr>
              <a:t>uv</a:t>
            </a:r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</a:rPr>
              <a:t> - </a:t>
            </a:r>
            <a:r>
              <a:rPr lang="en-US" sz="1350" dirty="0" err="1">
                <a:solidFill>
                  <a:srgbClr val="000000"/>
                </a:solidFill>
                <a:latin typeface="Consolas" panose="020B0609020204030204" pitchFamily="49" charset="0"/>
              </a:rPr>
              <a:t>attenuationCenter</a:t>
            </a:r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  <a:p>
            <a:r>
              <a:rPr lang="hu-HU" sz="1350" dirty="0">
                <a:solidFill>
                  <a:srgbClr val="0000FF"/>
                </a:solidFill>
                <a:latin typeface="Consolas" panose="020B0609020204030204" pitchFamily="49" charset="0"/>
              </a:rPr>
              <a:t>   </a:t>
            </a:r>
            <a:r>
              <a:rPr lang="en-US" sz="135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hu-HU" sz="1350" dirty="0" err="1">
                <a:solidFill>
                  <a:srgbClr val="000000"/>
                </a:solidFill>
                <a:latin typeface="Consolas" panose="020B0609020204030204" pitchFamily="49" charset="0"/>
              </a:rPr>
              <a:t>clamp</a:t>
            </a:r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</a:rPr>
              <a:t>(1.0 - </a:t>
            </a:r>
            <a:r>
              <a:rPr lang="en-US" sz="1350" dirty="0" err="1">
                <a:solidFill>
                  <a:srgbClr val="000000"/>
                </a:solidFill>
                <a:latin typeface="Consolas" panose="020B0609020204030204" pitchFamily="49" charset="0"/>
              </a:rPr>
              <a:t>dist</a:t>
            </a:r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</a:rPr>
              <a:t> / </a:t>
            </a:r>
            <a:r>
              <a:rPr lang="en-US" sz="1350" dirty="0" err="1">
                <a:solidFill>
                  <a:srgbClr val="000000"/>
                </a:solidFill>
                <a:latin typeface="Consolas" panose="020B0609020204030204" pitchFamily="49" charset="0"/>
              </a:rPr>
              <a:t>attenuationRadius</a:t>
            </a:r>
            <a:r>
              <a:rPr lang="hu-HU" sz="1350" dirty="0">
                <a:solidFill>
                  <a:srgbClr val="000000"/>
                </a:solidFill>
                <a:latin typeface="Consolas" panose="020B0609020204030204" pitchFamily="49" charset="0"/>
              </a:rPr>
              <a:t>, 0, 1</a:t>
            </a:r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1350" dirty="0"/>
          </a:p>
        </p:txBody>
      </p:sp>
      <p:sp>
        <p:nvSpPr>
          <p:cNvPr id="5" name="Szabadkézi sokszög 4"/>
          <p:cNvSpPr/>
          <p:nvPr/>
        </p:nvSpPr>
        <p:spPr>
          <a:xfrm flipH="1">
            <a:off x="6586538" y="3238187"/>
            <a:ext cx="1852396" cy="1148564"/>
          </a:xfrm>
          <a:custGeom>
            <a:avLst/>
            <a:gdLst>
              <a:gd name="connsiteX0" fmla="*/ 0 w 1656080"/>
              <a:gd name="connsiteY0" fmla="*/ 650240 h 650240"/>
              <a:gd name="connsiteX1" fmla="*/ 883920 w 1656080"/>
              <a:gd name="connsiteY1" fmla="*/ 640080 h 650240"/>
              <a:gd name="connsiteX2" fmla="*/ 883920 w 1656080"/>
              <a:gd name="connsiteY2" fmla="*/ 10160 h 650240"/>
              <a:gd name="connsiteX3" fmla="*/ 1656080 w 1656080"/>
              <a:gd name="connsiteY3" fmla="*/ 0 h 650240"/>
              <a:gd name="connsiteX0" fmla="*/ 0 w 1656080"/>
              <a:gd name="connsiteY0" fmla="*/ 650240 h 650240"/>
              <a:gd name="connsiteX1" fmla="*/ 883920 w 1656080"/>
              <a:gd name="connsiteY1" fmla="*/ 640080 h 650240"/>
              <a:gd name="connsiteX2" fmla="*/ 876108 w 1656080"/>
              <a:gd name="connsiteY2" fmla="*/ 17078 h 650240"/>
              <a:gd name="connsiteX3" fmla="*/ 1656080 w 1656080"/>
              <a:gd name="connsiteY3" fmla="*/ 0 h 650240"/>
              <a:gd name="connsiteX0" fmla="*/ 0 w 1656080"/>
              <a:gd name="connsiteY0" fmla="*/ 650240 h 650240"/>
              <a:gd name="connsiteX1" fmla="*/ 883920 w 1656080"/>
              <a:gd name="connsiteY1" fmla="*/ 640080 h 650240"/>
              <a:gd name="connsiteX2" fmla="*/ 872202 w 1656080"/>
              <a:gd name="connsiteY2" fmla="*/ 6702 h 650240"/>
              <a:gd name="connsiteX3" fmla="*/ 1656080 w 1656080"/>
              <a:gd name="connsiteY3" fmla="*/ 0 h 650240"/>
              <a:gd name="connsiteX0" fmla="*/ 0 w 1656080"/>
              <a:gd name="connsiteY0" fmla="*/ 650240 h 650240"/>
              <a:gd name="connsiteX1" fmla="*/ 878061 w 1656080"/>
              <a:gd name="connsiteY1" fmla="*/ 645268 h 650240"/>
              <a:gd name="connsiteX2" fmla="*/ 872202 w 1656080"/>
              <a:gd name="connsiteY2" fmla="*/ 6702 h 650240"/>
              <a:gd name="connsiteX3" fmla="*/ 1656080 w 1656080"/>
              <a:gd name="connsiteY3" fmla="*/ 0 h 650240"/>
              <a:gd name="connsiteX0" fmla="*/ 0 w 1656080"/>
              <a:gd name="connsiteY0" fmla="*/ 653914 h 653914"/>
              <a:gd name="connsiteX1" fmla="*/ 878061 w 1656080"/>
              <a:gd name="connsiteY1" fmla="*/ 648942 h 653914"/>
              <a:gd name="connsiteX2" fmla="*/ 1450268 w 1656080"/>
              <a:gd name="connsiteY2" fmla="*/ 0 h 653914"/>
              <a:gd name="connsiteX3" fmla="*/ 1656080 w 1656080"/>
              <a:gd name="connsiteY3" fmla="*/ 3674 h 653914"/>
              <a:gd name="connsiteX0" fmla="*/ 0 w 1656080"/>
              <a:gd name="connsiteY0" fmla="*/ 650240 h 650240"/>
              <a:gd name="connsiteX1" fmla="*/ 878061 w 1656080"/>
              <a:gd name="connsiteY1" fmla="*/ 645268 h 650240"/>
              <a:gd name="connsiteX2" fmla="*/ 1448803 w 1656080"/>
              <a:gd name="connsiteY2" fmla="*/ 217 h 650240"/>
              <a:gd name="connsiteX3" fmla="*/ 1656080 w 1656080"/>
              <a:gd name="connsiteY3" fmla="*/ 0 h 650240"/>
              <a:gd name="connsiteX0" fmla="*/ 0 w 1656080"/>
              <a:gd name="connsiteY0" fmla="*/ 650240 h 650240"/>
              <a:gd name="connsiteX1" fmla="*/ 878061 w 1656080"/>
              <a:gd name="connsiteY1" fmla="*/ 645268 h 650240"/>
              <a:gd name="connsiteX2" fmla="*/ 1274505 w 1656080"/>
              <a:gd name="connsiteY2" fmla="*/ 217 h 650240"/>
              <a:gd name="connsiteX3" fmla="*/ 1656080 w 1656080"/>
              <a:gd name="connsiteY3" fmla="*/ 0 h 650240"/>
              <a:gd name="connsiteX0" fmla="*/ 0 w 1656080"/>
              <a:gd name="connsiteY0" fmla="*/ 650240 h 650240"/>
              <a:gd name="connsiteX1" fmla="*/ 569011 w 1656080"/>
              <a:gd name="connsiteY1" fmla="*/ 646565 h 650240"/>
              <a:gd name="connsiteX2" fmla="*/ 1274505 w 1656080"/>
              <a:gd name="connsiteY2" fmla="*/ 217 h 650240"/>
              <a:gd name="connsiteX3" fmla="*/ 1656080 w 1656080"/>
              <a:gd name="connsiteY3" fmla="*/ 0 h 650240"/>
              <a:gd name="connsiteX0" fmla="*/ 0 w 1702950"/>
              <a:gd name="connsiteY0" fmla="*/ 650240 h 650240"/>
              <a:gd name="connsiteX1" fmla="*/ 569011 w 1702950"/>
              <a:gd name="connsiteY1" fmla="*/ 646565 h 650240"/>
              <a:gd name="connsiteX2" fmla="*/ 1274505 w 1702950"/>
              <a:gd name="connsiteY2" fmla="*/ 217 h 650240"/>
              <a:gd name="connsiteX3" fmla="*/ 1702950 w 1702950"/>
              <a:gd name="connsiteY3" fmla="*/ 0 h 65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02950" h="650240">
                <a:moveTo>
                  <a:pt x="0" y="650240"/>
                </a:moveTo>
                <a:lnTo>
                  <a:pt x="569011" y="646565"/>
                </a:lnTo>
                <a:lnTo>
                  <a:pt x="1274505" y="217"/>
                </a:lnTo>
                <a:lnTo>
                  <a:pt x="1702950" y="0"/>
                </a:lnTo>
              </a:path>
            </a:pathLst>
          </a:cu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6" name="TextBox 8"/>
          <p:cNvSpPr txBox="1"/>
          <p:nvPr/>
        </p:nvSpPr>
        <p:spPr>
          <a:xfrm>
            <a:off x="6455459" y="4368187"/>
            <a:ext cx="1271588" cy="5078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hu-HU" sz="1350" dirty="0"/>
              <a:t>center</a:t>
            </a:r>
          </a:p>
          <a:p>
            <a:pPr algn="ctr"/>
            <a:r>
              <a:rPr lang="hu-HU" sz="1350" dirty="0" err="1"/>
              <a:t>dist</a:t>
            </a:r>
            <a:r>
              <a:rPr lang="hu-HU" sz="1350" dirty="0"/>
              <a:t> = 0</a:t>
            </a:r>
          </a:p>
        </p:txBody>
      </p:sp>
      <p:sp>
        <p:nvSpPr>
          <p:cNvPr id="7" name="TextBox 8"/>
          <p:cNvSpPr txBox="1"/>
          <p:nvPr/>
        </p:nvSpPr>
        <p:spPr>
          <a:xfrm>
            <a:off x="7654689" y="4380798"/>
            <a:ext cx="1443960" cy="71558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hu-HU" sz="1350" dirty="0" err="1"/>
              <a:t>dist</a:t>
            </a:r>
            <a:r>
              <a:rPr lang="hu-HU" sz="1350" dirty="0"/>
              <a:t> = </a:t>
            </a:r>
          </a:p>
          <a:p>
            <a:pPr algn="just"/>
            <a:r>
              <a:rPr lang="hu-HU" sz="1350" dirty="0" err="1"/>
              <a:t>attenuationRadius</a:t>
            </a:r>
            <a:endParaRPr lang="hu-HU" sz="1350" dirty="0"/>
          </a:p>
        </p:txBody>
      </p:sp>
      <p:cxnSp>
        <p:nvCxnSpPr>
          <p:cNvPr id="9" name="Egyenes összekötő nyíllal 8"/>
          <p:cNvCxnSpPr/>
          <p:nvPr/>
        </p:nvCxnSpPr>
        <p:spPr>
          <a:xfrm flipH="1" flipV="1">
            <a:off x="7038757" y="2837748"/>
            <a:ext cx="4981" cy="1548515"/>
          </a:xfrm>
          <a:prstGeom prst="straightConnector1">
            <a:avLst/>
          </a:prstGeom>
          <a:ln w="25400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8"/>
          <p:cNvSpPr txBox="1"/>
          <p:nvPr/>
        </p:nvSpPr>
        <p:spPr>
          <a:xfrm>
            <a:off x="5819665" y="2961188"/>
            <a:ext cx="1271588" cy="30008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hu-HU" sz="1350" dirty="0" err="1"/>
              <a:t>attenuation</a:t>
            </a:r>
            <a:r>
              <a:rPr lang="hu-HU" sz="1350" dirty="0"/>
              <a:t> = 1</a:t>
            </a:r>
          </a:p>
        </p:txBody>
      </p:sp>
      <p:sp>
        <p:nvSpPr>
          <p:cNvPr id="11" name="TextBox 8"/>
          <p:cNvSpPr txBox="1"/>
          <p:nvPr/>
        </p:nvSpPr>
        <p:spPr>
          <a:xfrm>
            <a:off x="7750644" y="4052602"/>
            <a:ext cx="1271588" cy="30008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hu-HU" sz="1350" dirty="0" err="1"/>
              <a:t>attenuation</a:t>
            </a:r>
            <a:r>
              <a:rPr lang="hu-HU" sz="1350" dirty="0"/>
              <a:t> = 0</a:t>
            </a:r>
          </a:p>
        </p:txBody>
      </p:sp>
    </p:spTree>
    <p:extLst>
      <p:ext uri="{BB962C8B-B14F-4D97-AF65-F5344CB8AC3E}">
        <p14:creationId xmlns:p14="http://schemas.microsoft.com/office/powerpoint/2010/main" val="39325324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5" descr="sketchScree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1" name="Téglalap 3"/>
          <p:cNvSpPr>
            <a:spLocks noChangeArrowheads="1"/>
          </p:cNvSpPr>
          <p:nvPr/>
        </p:nvSpPr>
        <p:spPr bwMode="auto">
          <a:xfrm>
            <a:off x="0" y="0"/>
            <a:ext cx="5511800" cy="369888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hu-HU" altLang="en-US"/>
              <a:t>http://research.cs.wisc.edu/graphics/Gallery/NPRQuake/</a:t>
            </a:r>
          </a:p>
        </p:txBody>
      </p:sp>
    </p:spTree>
    <p:extLst>
      <p:ext uri="{BB962C8B-B14F-4D97-AF65-F5344CB8AC3E}">
        <p14:creationId xmlns:p14="http://schemas.microsoft.com/office/powerpoint/2010/main" val="151202242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Teszt</a:t>
            </a:r>
            <a:endParaRPr lang="en-US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Próba: adjuk vissza a csillapítást</a:t>
            </a:r>
            <a:endParaRPr lang="en-US" dirty="0"/>
          </a:p>
        </p:txBody>
      </p:sp>
      <p:sp>
        <p:nvSpPr>
          <p:cNvPr id="4" name="Téglalap 3"/>
          <p:cNvSpPr/>
          <p:nvPr/>
        </p:nvSpPr>
        <p:spPr>
          <a:xfrm>
            <a:off x="800100" y="3614090"/>
            <a:ext cx="4329113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50" dirty="0">
                <a:solidFill>
                  <a:srgbClr val="0000FF"/>
                </a:solidFill>
                <a:latin typeface="Consolas" panose="020B0609020204030204" pitchFamily="49" charset="0"/>
              </a:rPr>
              <a:t>float4</a:t>
            </a:r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350" dirty="0" err="1">
                <a:solidFill>
                  <a:srgbClr val="000000"/>
                </a:solidFill>
                <a:latin typeface="Consolas" panose="020B0609020204030204" pitchFamily="49" charset="0"/>
              </a:rPr>
              <a:t>frag_show_atten</a:t>
            </a:r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</a:rPr>
              <a:t> (v2f </a:t>
            </a:r>
            <a:r>
              <a:rPr lang="en-US" sz="135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</a:rPr>
              <a:t>) : </a:t>
            </a:r>
            <a:r>
              <a:rPr lang="en-US" sz="1350" dirty="0" err="1">
                <a:solidFill>
                  <a:srgbClr val="000000"/>
                </a:solidFill>
                <a:latin typeface="Consolas" panose="020B0609020204030204" pitchFamily="49" charset="0"/>
              </a:rPr>
              <a:t>SV_Target</a:t>
            </a:r>
            <a:endParaRPr lang="en-US" sz="13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hu-HU" sz="1350" dirty="0">
                <a:solidFill>
                  <a:srgbClr val="0000FF"/>
                </a:solidFill>
                <a:latin typeface="Consolas" panose="020B0609020204030204" pitchFamily="49" charset="0"/>
              </a:rPr>
              <a:t>   </a:t>
            </a:r>
            <a:r>
              <a:rPr lang="fr-FR" sz="1350" dirty="0">
                <a:solidFill>
                  <a:srgbClr val="0000FF"/>
                </a:solidFill>
                <a:latin typeface="Consolas" panose="020B0609020204030204" pitchFamily="49" charset="0"/>
              </a:rPr>
              <a:t>float4</a:t>
            </a:r>
            <a:r>
              <a:rPr lang="fr-FR" sz="1350" dirty="0">
                <a:solidFill>
                  <a:srgbClr val="000000"/>
                </a:solidFill>
                <a:latin typeface="Consolas" panose="020B0609020204030204" pitchFamily="49" charset="0"/>
              </a:rPr>
              <a:t> col = tex2D(_MainTex, i.uv);</a:t>
            </a:r>
          </a:p>
          <a:p>
            <a:r>
              <a:rPr lang="hu-HU" sz="1350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sz="1350" dirty="0" err="1">
                <a:solidFill>
                  <a:srgbClr val="000000"/>
                </a:solidFill>
                <a:latin typeface="Consolas" panose="020B0609020204030204" pitchFamily="49" charset="0"/>
              </a:rPr>
              <a:t>col.xyz</a:t>
            </a:r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</a:rPr>
              <a:t> = attenuation(</a:t>
            </a:r>
            <a:r>
              <a:rPr lang="en-US" sz="1350" dirty="0" err="1">
                <a:solidFill>
                  <a:srgbClr val="000000"/>
                </a:solidFill>
                <a:latin typeface="Consolas" panose="020B0609020204030204" pitchFamily="49" charset="0"/>
              </a:rPr>
              <a:t>i.uv</a:t>
            </a:r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hu-HU" sz="1350" dirty="0">
                <a:solidFill>
                  <a:srgbClr val="0000FF"/>
                </a:solidFill>
                <a:latin typeface="Consolas" panose="020B0609020204030204" pitchFamily="49" charset="0"/>
              </a:rPr>
              <a:t>   </a:t>
            </a:r>
            <a:r>
              <a:rPr lang="en-US" sz="135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</a:rPr>
              <a:t> col;</a:t>
            </a:r>
          </a:p>
          <a:p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1350" dirty="0"/>
          </a:p>
        </p:txBody>
      </p:sp>
      <p:sp>
        <p:nvSpPr>
          <p:cNvPr id="5" name="Téglalap 4"/>
          <p:cNvSpPr/>
          <p:nvPr/>
        </p:nvSpPr>
        <p:spPr>
          <a:xfrm>
            <a:off x="835819" y="2734680"/>
            <a:ext cx="5529263" cy="7155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50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#pragma vertex </a:t>
            </a:r>
            <a:r>
              <a:rPr lang="en-US" sz="1350" dirty="0" err="1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vert</a:t>
            </a:r>
            <a:endParaRPr lang="en-US" sz="1350" dirty="0">
              <a:solidFill>
                <a:schemeClr val="bg2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350" dirty="0">
                <a:solidFill>
                  <a:srgbClr val="008000"/>
                </a:solidFill>
                <a:latin typeface="Consolas" panose="020B0609020204030204" pitchFamily="49" charset="0"/>
              </a:rPr>
              <a:t>//#pragma fragment frag // </a:t>
            </a:r>
            <a:r>
              <a:rPr lang="hu-HU" sz="1350" dirty="0">
                <a:solidFill>
                  <a:srgbClr val="008000"/>
                </a:solidFill>
                <a:latin typeface="Consolas" panose="020B0609020204030204" pitchFamily="49" charset="0"/>
              </a:rPr>
              <a:t>tegyük vissza a teszt után</a:t>
            </a:r>
            <a:endParaRPr lang="en-US" sz="13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350" dirty="0">
                <a:solidFill>
                  <a:srgbClr val="808080"/>
                </a:solidFill>
                <a:latin typeface="Consolas" panose="020B0609020204030204" pitchFamily="49" charset="0"/>
              </a:rPr>
              <a:t>#pragma</a:t>
            </a:r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</a:rPr>
              <a:t> fragment </a:t>
            </a:r>
            <a:r>
              <a:rPr lang="en-US" sz="1350" dirty="0" err="1">
                <a:solidFill>
                  <a:srgbClr val="000000"/>
                </a:solidFill>
                <a:latin typeface="Consolas" panose="020B0609020204030204" pitchFamily="49" charset="0"/>
              </a:rPr>
              <a:t>frag_show_atten</a:t>
            </a:r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231241472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hu-HU" dirty="0"/>
              <a:t>Teszt</a:t>
            </a:r>
            <a:endParaRPr lang="en-US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Ellipszis, nem kör</a:t>
            </a:r>
          </a:p>
          <a:p>
            <a:r>
              <a:rPr lang="hu-HU" dirty="0"/>
              <a:t>Normalizált koordinátákban (</a:t>
            </a:r>
            <a:r>
              <a:rPr lang="hu-HU" dirty="0" err="1"/>
              <a:t>uv</a:t>
            </a:r>
            <a:r>
              <a:rPr lang="hu-HU" dirty="0"/>
              <a:t>) a pixelek nem négyzet alakúak</a:t>
            </a:r>
            <a:endParaRPr lang="en-US" dirty="0"/>
          </a:p>
        </p:txBody>
      </p:sp>
      <p:pic>
        <p:nvPicPr>
          <p:cNvPr id="6" name="Kép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2086" y="3861048"/>
            <a:ext cx="4339828" cy="2440878"/>
          </a:xfrm>
          <a:prstGeom prst="rect">
            <a:avLst/>
          </a:prstGeom>
        </p:spPr>
      </p:pic>
      <p:cxnSp>
        <p:nvCxnSpPr>
          <p:cNvPr id="7" name="Straight Arrow Connector 13"/>
          <p:cNvCxnSpPr/>
          <p:nvPr/>
        </p:nvCxnSpPr>
        <p:spPr>
          <a:xfrm flipV="1">
            <a:off x="2278856" y="3861050"/>
            <a:ext cx="0" cy="2440877"/>
          </a:xfrm>
          <a:prstGeom prst="straightConnector1">
            <a:avLst/>
          </a:prstGeom>
          <a:ln w="635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3"/>
          <p:cNvCxnSpPr/>
          <p:nvPr/>
        </p:nvCxnSpPr>
        <p:spPr>
          <a:xfrm flipV="1">
            <a:off x="2378869" y="6394796"/>
            <a:ext cx="4363045" cy="21431"/>
          </a:xfrm>
          <a:prstGeom prst="straightConnector1">
            <a:avLst/>
          </a:prstGeom>
          <a:ln w="635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8"/>
          <p:cNvSpPr txBox="1"/>
          <p:nvPr/>
        </p:nvSpPr>
        <p:spPr>
          <a:xfrm>
            <a:off x="945654" y="4908363"/>
            <a:ext cx="127158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hu-HU" dirty="0" err="1"/>
              <a:t>uv.y</a:t>
            </a:r>
            <a:r>
              <a:rPr lang="hu-HU" dirty="0"/>
              <a:t> </a:t>
            </a:r>
            <a:r>
              <a:rPr lang="hu-HU" dirty="0">
                <a:sym typeface="Symbol" panose="05050102010706020507" pitchFamily="18" charset="2"/>
              </a:rPr>
              <a:t> [0,1]</a:t>
            </a:r>
            <a:endParaRPr lang="hu-HU" dirty="0"/>
          </a:p>
        </p:txBody>
      </p:sp>
      <p:sp>
        <p:nvSpPr>
          <p:cNvPr id="15" name="TextBox 8"/>
          <p:cNvSpPr txBox="1"/>
          <p:nvPr/>
        </p:nvSpPr>
        <p:spPr>
          <a:xfrm>
            <a:off x="3924597" y="6370015"/>
            <a:ext cx="127158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hu-HU" dirty="0" err="1"/>
              <a:t>uv.x</a:t>
            </a:r>
            <a:r>
              <a:rPr lang="hu-HU" dirty="0"/>
              <a:t> </a:t>
            </a:r>
            <a:r>
              <a:rPr lang="hu-HU" dirty="0">
                <a:sym typeface="Symbol" panose="05050102010706020507" pitchFamily="18" charset="2"/>
              </a:rPr>
              <a:t> [0,1]</a:t>
            </a:r>
            <a:endParaRPr lang="hu-HU" dirty="0"/>
          </a:p>
        </p:txBody>
      </p:sp>
      <p:sp>
        <p:nvSpPr>
          <p:cNvPr id="16" name="Téglalap 15"/>
          <p:cNvSpPr/>
          <p:nvPr/>
        </p:nvSpPr>
        <p:spPr>
          <a:xfrm>
            <a:off x="3635896" y="311340"/>
            <a:ext cx="5250657" cy="11310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50" dirty="0">
                <a:solidFill>
                  <a:srgbClr val="0000FF"/>
                </a:solidFill>
                <a:latin typeface="Consolas" panose="020B0609020204030204" pitchFamily="49" charset="0"/>
              </a:rPr>
              <a:t>float</a:t>
            </a:r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</a:rPr>
              <a:t> attenuation(</a:t>
            </a:r>
            <a:r>
              <a:rPr lang="en-US" sz="1350" dirty="0">
                <a:solidFill>
                  <a:srgbClr val="0000FF"/>
                </a:solidFill>
                <a:latin typeface="Consolas" panose="020B0609020204030204" pitchFamily="49" charset="0"/>
              </a:rPr>
              <a:t>float2</a:t>
            </a:r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35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uv</a:t>
            </a:r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hu-HU" sz="1350" dirty="0">
                <a:solidFill>
                  <a:srgbClr val="0000FF"/>
                </a:solidFill>
                <a:latin typeface="Consolas" panose="020B0609020204030204" pitchFamily="49" charset="0"/>
              </a:rPr>
              <a:t>   </a:t>
            </a:r>
            <a:r>
              <a:rPr lang="en-US" sz="1350" dirty="0">
                <a:solidFill>
                  <a:srgbClr val="0000FF"/>
                </a:solidFill>
                <a:latin typeface="Consolas" panose="020B0609020204030204" pitchFamily="49" charset="0"/>
              </a:rPr>
              <a:t>float</a:t>
            </a:r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350" dirty="0" err="1">
                <a:solidFill>
                  <a:srgbClr val="000000"/>
                </a:solidFill>
                <a:latin typeface="Consolas" panose="020B0609020204030204" pitchFamily="49" charset="0"/>
              </a:rPr>
              <a:t>dist</a:t>
            </a:r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</a:rPr>
              <a:t> = length((</a:t>
            </a:r>
            <a:r>
              <a:rPr lang="en-US" sz="1350" dirty="0" err="1">
                <a:solidFill>
                  <a:srgbClr val="000000"/>
                </a:solidFill>
                <a:latin typeface="Consolas" panose="020B0609020204030204" pitchFamily="49" charset="0"/>
              </a:rPr>
              <a:t>uv</a:t>
            </a:r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</a:rPr>
              <a:t> - </a:t>
            </a:r>
            <a:r>
              <a:rPr lang="en-US" sz="1350" dirty="0" err="1">
                <a:solidFill>
                  <a:srgbClr val="000000"/>
                </a:solidFill>
                <a:latin typeface="Consolas" panose="020B0609020204030204" pitchFamily="49" charset="0"/>
              </a:rPr>
              <a:t>attenuationCenter</a:t>
            </a:r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  <a:p>
            <a:r>
              <a:rPr lang="hu-HU" sz="1350" dirty="0">
                <a:solidFill>
                  <a:srgbClr val="0000FF"/>
                </a:solidFill>
                <a:latin typeface="Consolas" panose="020B0609020204030204" pitchFamily="49" charset="0"/>
              </a:rPr>
              <a:t>   </a:t>
            </a:r>
            <a:r>
              <a:rPr lang="en-US" sz="135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hu-HU" sz="1350" dirty="0" err="1">
                <a:solidFill>
                  <a:srgbClr val="000000"/>
                </a:solidFill>
                <a:latin typeface="Consolas" panose="020B0609020204030204" pitchFamily="49" charset="0"/>
              </a:rPr>
              <a:t>clamp</a:t>
            </a:r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</a:rPr>
              <a:t>(1.0 - </a:t>
            </a:r>
            <a:r>
              <a:rPr lang="en-US" sz="1350" dirty="0" err="1">
                <a:solidFill>
                  <a:srgbClr val="000000"/>
                </a:solidFill>
                <a:latin typeface="Consolas" panose="020B0609020204030204" pitchFamily="49" charset="0"/>
              </a:rPr>
              <a:t>dist</a:t>
            </a:r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</a:rPr>
              <a:t> / </a:t>
            </a:r>
            <a:r>
              <a:rPr lang="en-US" sz="1350" dirty="0" err="1">
                <a:solidFill>
                  <a:srgbClr val="000000"/>
                </a:solidFill>
                <a:latin typeface="Consolas" panose="020B0609020204030204" pitchFamily="49" charset="0"/>
              </a:rPr>
              <a:t>attenuationRadius</a:t>
            </a:r>
            <a:r>
              <a:rPr lang="hu-HU" sz="1350" dirty="0">
                <a:solidFill>
                  <a:srgbClr val="000000"/>
                </a:solidFill>
                <a:latin typeface="Consolas" panose="020B0609020204030204" pitchFamily="49" charset="0"/>
              </a:rPr>
              <a:t>, 0, 1</a:t>
            </a:r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284742760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dirty="0"/>
              <a:t>Csillapítás, 2. verzió</a:t>
            </a:r>
            <a:endParaRPr lang="en-US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Vegyük figyelembe a képarányt</a:t>
            </a:r>
          </a:p>
          <a:p>
            <a:endParaRPr lang="hu-HU" dirty="0"/>
          </a:p>
          <a:p>
            <a:endParaRPr lang="hu-HU" dirty="0"/>
          </a:p>
          <a:p>
            <a:endParaRPr lang="hu-HU" dirty="0"/>
          </a:p>
          <a:p>
            <a:endParaRPr lang="hu-HU" dirty="0"/>
          </a:p>
          <a:p>
            <a:r>
              <a:rPr lang="hu-HU" dirty="0"/>
              <a:t>Így már jó!</a:t>
            </a:r>
            <a:endParaRPr lang="en-US" dirty="0"/>
          </a:p>
        </p:txBody>
      </p:sp>
      <p:sp>
        <p:nvSpPr>
          <p:cNvPr id="4" name="Téglalap 3"/>
          <p:cNvSpPr/>
          <p:nvPr/>
        </p:nvSpPr>
        <p:spPr>
          <a:xfrm>
            <a:off x="550069" y="2714573"/>
            <a:ext cx="8308182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50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float attenuation(float2 </a:t>
            </a:r>
            <a:r>
              <a:rPr lang="en-US" sz="1350" dirty="0" err="1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uv</a:t>
            </a:r>
            <a:r>
              <a:rPr lang="en-US" sz="1350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350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hu-HU" sz="1350" dirty="0">
                <a:solidFill>
                  <a:srgbClr val="0000FF"/>
                </a:solidFill>
                <a:latin typeface="Consolas" panose="020B0609020204030204" pitchFamily="49" charset="0"/>
              </a:rPr>
              <a:t>   </a:t>
            </a:r>
            <a:r>
              <a:rPr lang="en-US" sz="1350" dirty="0">
                <a:solidFill>
                  <a:srgbClr val="0000FF"/>
                </a:solidFill>
                <a:latin typeface="Consolas" panose="020B0609020204030204" pitchFamily="49" charset="0"/>
              </a:rPr>
              <a:t>float2</a:t>
            </a:r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350" dirty="0" err="1">
                <a:solidFill>
                  <a:srgbClr val="000000"/>
                </a:solidFill>
                <a:latin typeface="Consolas" panose="020B0609020204030204" pitchFamily="49" charset="0"/>
              </a:rPr>
              <a:t>aspectCorrection</a:t>
            </a:r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350" dirty="0">
                <a:solidFill>
                  <a:srgbClr val="0000FF"/>
                </a:solidFill>
                <a:latin typeface="Consolas" panose="020B0609020204030204" pitchFamily="49" charset="0"/>
              </a:rPr>
              <a:t>float2</a:t>
            </a:r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</a:rPr>
              <a:t>(1.0, _</a:t>
            </a:r>
            <a:r>
              <a:rPr lang="en-US" sz="1350" dirty="0" err="1">
                <a:solidFill>
                  <a:srgbClr val="000000"/>
                </a:solidFill>
                <a:latin typeface="Consolas" panose="020B0609020204030204" pitchFamily="49" charset="0"/>
              </a:rPr>
              <a:t>MainTex_TexelSize.x</a:t>
            </a:r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</a:rPr>
              <a:t> / _</a:t>
            </a:r>
            <a:r>
              <a:rPr lang="en-US" sz="1350" dirty="0" err="1">
                <a:solidFill>
                  <a:srgbClr val="000000"/>
                </a:solidFill>
                <a:latin typeface="Consolas" panose="020B0609020204030204" pitchFamily="49" charset="0"/>
              </a:rPr>
              <a:t>MainTex_TexelSize.y</a:t>
            </a:r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hu-HU" sz="1350" dirty="0">
                <a:solidFill>
                  <a:srgbClr val="0000FF"/>
                </a:solidFill>
                <a:latin typeface="Consolas" panose="020B0609020204030204" pitchFamily="49" charset="0"/>
              </a:rPr>
              <a:t>   </a:t>
            </a:r>
            <a:r>
              <a:rPr lang="en-US" sz="1350" dirty="0">
                <a:solidFill>
                  <a:srgbClr val="0000FF"/>
                </a:solidFill>
                <a:latin typeface="Consolas" panose="020B0609020204030204" pitchFamily="49" charset="0"/>
              </a:rPr>
              <a:t>float</a:t>
            </a:r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350" dirty="0" err="1">
                <a:solidFill>
                  <a:srgbClr val="000000"/>
                </a:solidFill>
                <a:latin typeface="Consolas" panose="020B0609020204030204" pitchFamily="49" charset="0"/>
              </a:rPr>
              <a:t>dist</a:t>
            </a:r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</a:rPr>
              <a:t> = length((</a:t>
            </a:r>
            <a:r>
              <a:rPr lang="en-US" sz="1350" dirty="0" err="1">
                <a:solidFill>
                  <a:srgbClr val="000000"/>
                </a:solidFill>
                <a:latin typeface="Consolas" panose="020B0609020204030204" pitchFamily="49" charset="0"/>
              </a:rPr>
              <a:t>uv</a:t>
            </a:r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</a:rPr>
              <a:t> - </a:t>
            </a:r>
            <a:r>
              <a:rPr lang="en-US" sz="1350" dirty="0" err="1">
                <a:solidFill>
                  <a:srgbClr val="000000"/>
                </a:solidFill>
                <a:latin typeface="Consolas" panose="020B0609020204030204" pitchFamily="49" charset="0"/>
              </a:rPr>
              <a:t>attenuationCenter</a:t>
            </a:r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</a:rPr>
              <a:t>)*</a:t>
            </a:r>
            <a:r>
              <a:rPr lang="en-US" sz="1350" dirty="0" err="1">
                <a:solidFill>
                  <a:srgbClr val="FF0000"/>
                </a:solidFill>
                <a:latin typeface="Consolas" panose="020B0609020204030204" pitchFamily="49" charset="0"/>
              </a:rPr>
              <a:t>aspectCorrection</a:t>
            </a:r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hu-HU" sz="1350" dirty="0">
                <a:solidFill>
                  <a:srgbClr val="0000FF"/>
                </a:solidFill>
                <a:latin typeface="Consolas" panose="020B0609020204030204" pitchFamily="49" charset="0"/>
              </a:rPr>
              <a:t>   </a:t>
            </a:r>
            <a:r>
              <a:rPr lang="en-US" sz="1350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return clamp(1.0 - </a:t>
            </a:r>
            <a:r>
              <a:rPr lang="en-US" sz="1350" dirty="0" err="1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dist</a:t>
            </a:r>
            <a:r>
              <a:rPr lang="en-US" sz="1350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 / </a:t>
            </a:r>
            <a:r>
              <a:rPr lang="en-US" sz="1350" dirty="0" err="1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attenuationRadius</a:t>
            </a:r>
            <a:r>
              <a:rPr lang="en-US" sz="1350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, 0, 1);</a:t>
            </a:r>
          </a:p>
          <a:p>
            <a:r>
              <a:rPr lang="en-US" sz="1350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}</a:t>
            </a:r>
            <a:endParaRPr lang="en-US" sz="135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" name="Bal oldali kapcsos zárójel 4"/>
          <p:cNvSpPr/>
          <p:nvPr/>
        </p:nvSpPr>
        <p:spPr>
          <a:xfrm rot="5400000">
            <a:off x="6415088" y="941189"/>
            <a:ext cx="257175" cy="3986214"/>
          </a:xfrm>
          <a:prstGeom prst="leftBrace">
            <a:avLst>
              <a:gd name="adj1" fmla="val 8333"/>
              <a:gd name="adj2" fmla="val 50179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" name="TextBox 8"/>
          <p:cNvSpPr txBox="1"/>
          <p:nvPr/>
        </p:nvSpPr>
        <p:spPr>
          <a:xfrm>
            <a:off x="5404248" y="2459460"/>
            <a:ext cx="227885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hu-HU" dirty="0" err="1"/>
              <a:t>aspect</a:t>
            </a:r>
            <a:r>
              <a:rPr lang="hu-HU" dirty="0"/>
              <a:t> ratio</a:t>
            </a:r>
          </a:p>
        </p:txBody>
      </p:sp>
      <p:pic>
        <p:nvPicPr>
          <p:cNvPr id="7" name="Kép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4953" y="4546262"/>
            <a:ext cx="3107532" cy="1747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87265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Egyenes összekötő nyíllal 19"/>
          <p:cNvCxnSpPr/>
          <p:nvPr/>
        </p:nvCxnSpPr>
        <p:spPr>
          <a:xfrm flipV="1">
            <a:off x="1772151" y="5272691"/>
            <a:ext cx="1698050" cy="8823"/>
          </a:xfrm>
          <a:prstGeom prst="straightConnector1">
            <a:avLst/>
          </a:prstGeom>
          <a:ln w="25400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Egyenes összekötő nyíllal 21"/>
          <p:cNvCxnSpPr/>
          <p:nvPr/>
        </p:nvCxnSpPr>
        <p:spPr>
          <a:xfrm flipV="1">
            <a:off x="6138649" y="5263060"/>
            <a:ext cx="2176684" cy="11310"/>
          </a:xfrm>
          <a:prstGeom prst="straightConnector1">
            <a:avLst/>
          </a:prstGeom>
          <a:ln w="25400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dirty="0"/>
              <a:t>Csillapítás, 3. verzió</a:t>
            </a:r>
            <a:endParaRPr lang="en-US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582215" y="1633770"/>
            <a:ext cx="7979569" cy="3263504"/>
          </a:xfrm>
        </p:spPr>
        <p:txBody>
          <a:bodyPr/>
          <a:lstStyle/>
          <a:p>
            <a:r>
              <a:rPr lang="hu-HU" dirty="0"/>
              <a:t>A csillapító függvény deriváltjai nem folytonosak 0-ban és 1-ben</a:t>
            </a:r>
          </a:p>
          <a:p>
            <a:r>
              <a:rPr lang="hu-HU" dirty="0"/>
              <a:t>Használjunk másik függvényt</a:t>
            </a:r>
            <a:endParaRPr lang="en-US" dirty="0"/>
          </a:p>
        </p:txBody>
      </p:sp>
      <p:sp>
        <p:nvSpPr>
          <p:cNvPr id="8" name="Szabadkézi sokszög 7"/>
          <p:cNvSpPr/>
          <p:nvPr/>
        </p:nvSpPr>
        <p:spPr>
          <a:xfrm flipH="1">
            <a:off x="1278732" y="4132950"/>
            <a:ext cx="1852396" cy="1148564"/>
          </a:xfrm>
          <a:custGeom>
            <a:avLst/>
            <a:gdLst>
              <a:gd name="connsiteX0" fmla="*/ 0 w 1656080"/>
              <a:gd name="connsiteY0" fmla="*/ 650240 h 650240"/>
              <a:gd name="connsiteX1" fmla="*/ 883920 w 1656080"/>
              <a:gd name="connsiteY1" fmla="*/ 640080 h 650240"/>
              <a:gd name="connsiteX2" fmla="*/ 883920 w 1656080"/>
              <a:gd name="connsiteY2" fmla="*/ 10160 h 650240"/>
              <a:gd name="connsiteX3" fmla="*/ 1656080 w 1656080"/>
              <a:gd name="connsiteY3" fmla="*/ 0 h 650240"/>
              <a:gd name="connsiteX0" fmla="*/ 0 w 1656080"/>
              <a:gd name="connsiteY0" fmla="*/ 650240 h 650240"/>
              <a:gd name="connsiteX1" fmla="*/ 883920 w 1656080"/>
              <a:gd name="connsiteY1" fmla="*/ 640080 h 650240"/>
              <a:gd name="connsiteX2" fmla="*/ 876108 w 1656080"/>
              <a:gd name="connsiteY2" fmla="*/ 17078 h 650240"/>
              <a:gd name="connsiteX3" fmla="*/ 1656080 w 1656080"/>
              <a:gd name="connsiteY3" fmla="*/ 0 h 650240"/>
              <a:gd name="connsiteX0" fmla="*/ 0 w 1656080"/>
              <a:gd name="connsiteY0" fmla="*/ 650240 h 650240"/>
              <a:gd name="connsiteX1" fmla="*/ 883920 w 1656080"/>
              <a:gd name="connsiteY1" fmla="*/ 640080 h 650240"/>
              <a:gd name="connsiteX2" fmla="*/ 872202 w 1656080"/>
              <a:gd name="connsiteY2" fmla="*/ 6702 h 650240"/>
              <a:gd name="connsiteX3" fmla="*/ 1656080 w 1656080"/>
              <a:gd name="connsiteY3" fmla="*/ 0 h 650240"/>
              <a:gd name="connsiteX0" fmla="*/ 0 w 1656080"/>
              <a:gd name="connsiteY0" fmla="*/ 650240 h 650240"/>
              <a:gd name="connsiteX1" fmla="*/ 878061 w 1656080"/>
              <a:gd name="connsiteY1" fmla="*/ 645268 h 650240"/>
              <a:gd name="connsiteX2" fmla="*/ 872202 w 1656080"/>
              <a:gd name="connsiteY2" fmla="*/ 6702 h 650240"/>
              <a:gd name="connsiteX3" fmla="*/ 1656080 w 1656080"/>
              <a:gd name="connsiteY3" fmla="*/ 0 h 650240"/>
              <a:gd name="connsiteX0" fmla="*/ 0 w 1656080"/>
              <a:gd name="connsiteY0" fmla="*/ 653914 h 653914"/>
              <a:gd name="connsiteX1" fmla="*/ 878061 w 1656080"/>
              <a:gd name="connsiteY1" fmla="*/ 648942 h 653914"/>
              <a:gd name="connsiteX2" fmla="*/ 1450268 w 1656080"/>
              <a:gd name="connsiteY2" fmla="*/ 0 h 653914"/>
              <a:gd name="connsiteX3" fmla="*/ 1656080 w 1656080"/>
              <a:gd name="connsiteY3" fmla="*/ 3674 h 653914"/>
              <a:gd name="connsiteX0" fmla="*/ 0 w 1656080"/>
              <a:gd name="connsiteY0" fmla="*/ 650240 h 650240"/>
              <a:gd name="connsiteX1" fmla="*/ 878061 w 1656080"/>
              <a:gd name="connsiteY1" fmla="*/ 645268 h 650240"/>
              <a:gd name="connsiteX2" fmla="*/ 1448803 w 1656080"/>
              <a:gd name="connsiteY2" fmla="*/ 217 h 650240"/>
              <a:gd name="connsiteX3" fmla="*/ 1656080 w 1656080"/>
              <a:gd name="connsiteY3" fmla="*/ 0 h 650240"/>
              <a:gd name="connsiteX0" fmla="*/ 0 w 1656080"/>
              <a:gd name="connsiteY0" fmla="*/ 650240 h 650240"/>
              <a:gd name="connsiteX1" fmla="*/ 878061 w 1656080"/>
              <a:gd name="connsiteY1" fmla="*/ 645268 h 650240"/>
              <a:gd name="connsiteX2" fmla="*/ 1274505 w 1656080"/>
              <a:gd name="connsiteY2" fmla="*/ 217 h 650240"/>
              <a:gd name="connsiteX3" fmla="*/ 1656080 w 1656080"/>
              <a:gd name="connsiteY3" fmla="*/ 0 h 650240"/>
              <a:gd name="connsiteX0" fmla="*/ 0 w 1656080"/>
              <a:gd name="connsiteY0" fmla="*/ 650240 h 650240"/>
              <a:gd name="connsiteX1" fmla="*/ 569011 w 1656080"/>
              <a:gd name="connsiteY1" fmla="*/ 646565 h 650240"/>
              <a:gd name="connsiteX2" fmla="*/ 1274505 w 1656080"/>
              <a:gd name="connsiteY2" fmla="*/ 217 h 650240"/>
              <a:gd name="connsiteX3" fmla="*/ 1656080 w 1656080"/>
              <a:gd name="connsiteY3" fmla="*/ 0 h 650240"/>
              <a:gd name="connsiteX0" fmla="*/ 0 w 1702950"/>
              <a:gd name="connsiteY0" fmla="*/ 650240 h 650240"/>
              <a:gd name="connsiteX1" fmla="*/ 569011 w 1702950"/>
              <a:gd name="connsiteY1" fmla="*/ 646565 h 650240"/>
              <a:gd name="connsiteX2" fmla="*/ 1274505 w 1702950"/>
              <a:gd name="connsiteY2" fmla="*/ 217 h 650240"/>
              <a:gd name="connsiteX3" fmla="*/ 1702950 w 1702950"/>
              <a:gd name="connsiteY3" fmla="*/ 0 h 65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02950" h="650240">
                <a:moveTo>
                  <a:pt x="0" y="650240"/>
                </a:moveTo>
                <a:lnTo>
                  <a:pt x="569011" y="646565"/>
                </a:lnTo>
                <a:lnTo>
                  <a:pt x="1274505" y="217"/>
                </a:lnTo>
                <a:lnTo>
                  <a:pt x="1702950" y="0"/>
                </a:lnTo>
              </a:path>
            </a:pathLst>
          </a:cu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9" name="TextBox 8"/>
          <p:cNvSpPr txBox="1"/>
          <p:nvPr/>
        </p:nvSpPr>
        <p:spPr>
          <a:xfrm>
            <a:off x="1140509" y="5277237"/>
            <a:ext cx="1271588" cy="5078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hu-HU" sz="1350" dirty="0"/>
              <a:t>center</a:t>
            </a:r>
          </a:p>
          <a:p>
            <a:pPr algn="ctr"/>
            <a:r>
              <a:rPr lang="hu-HU" sz="1350" dirty="0" err="1"/>
              <a:t>dist</a:t>
            </a:r>
            <a:r>
              <a:rPr lang="hu-HU" sz="1350" dirty="0"/>
              <a:t> = 0</a:t>
            </a:r>
          </a:p>
        </p:txBody>
      </p:sp>
      <p:sp>
        <p:nvSpPr>
          <p:cNvPr id="10" name="TextBox 8"/>
          <p:cNvSpPr txBox="1"/>
          <p:nvPr/>
        </p:nvSpPr>
        <p:spPr>
          <a:xfrm>
            <a:off x="2346882" y="5275561"/>
            <a:ext cx="1505037" cy="5078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hu-HU" sz="1350" dirty="0" err="1"/>
              <a:t>dist</a:t>
            </a:r>
            <a:r>
              <a:rPr lang="hu-HU" sz="1350" dirty="0"/>
              <a:t> = </a:t>
            </a:r>
          </a:p>
          <a:p>
            <a:pPr algn="just"/>
            <a:r>
              <a:rPr lang="hu-HU" sz="1350" dirty="0" err="1"/>
              <a:t>attenuationRadius</a:t>
            </a:r>
            <a:endParaRPr lang="hu-HU" sz="1350" dirty="0"/>
          </a:p>
        </p:txBody>
      </p:sp>
      <p:sp>
        <p:nvSpPr>
          <p:cNvPr id="12" name="TextBox 8"/>
          <p:cNvSpPr txBox="1"/>
          <p:nvPr/>
        </p:nvSpPr>
        <p:spPr>
          <a:xfrm>
            <a:off x="511858" y="3855951"/>
            <a:ext cx="1271588" cy="30008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hu-HU" sz="1350" dirty="0" err="1"/>
              <a:t>attenuation</a:t>
            </a:r>
            <a:r>
              <a:rPr lang="hu-HU" sz="1350" dirty="0"/>
              <a:t> = 1</a:t>
            </a:r>
          </a:p>
        </p:txBody>
      </p:sp>
      <p:sp>
        <p:nvSpPr>
          <p:cNvPr id="13" name="TextBox 8"/>
          <p:cNvSpPr txBox="1"/>
          <p:nvPr/>
        </p:nvSpPr>
        <p:spPr>
          <a:xfrm>
            <a:off x="2442838" y="4947364"/>
            <a:ext cx="1271588" cy="30008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hu-HU" sz="1350" dirty="0" err="1"/>
              <a:t>attenuation</a:t>
            </a:r>
            <a:r>
              <a:rPr lang="hu-HU" sz="1350" dirty="0"/>
              <a:t> = 0</a:t>
            </a:r>
          </a:p>
        </p:txBody>
      </p:sp>
      <p:sp>
        <p:nvSpPr>
          <p:cNvPr id="14" name="Szabadkézi sokszög 13"/>
          <p:cNvSpPr/>
          <p:nvPr/>
        </p:nvSpPr>
        <p:spPr>
          <a:xfrm flipH="1">
            <a:off x="5959816" y="4132950"/>
            <a:ext cx="1791386" cy="1134695"/>
          </a:xfrm>
          <a:custGeom>
            <a:avLst/>
            <a:gdLst>
              <a:gd name="connsiteX0" fmla="*/ 0 w 2424023"/>
              <a:gd name="connsiteY0" fmla="*/ 1233578 h 1339038"/>
              <a:gd name="connsiteX1" fmla="*/ 681487 w 2424023"/>
              <a:gd name="connsiteY1" fmla="*/ 1242204 h 1339038"/>
              <a:gd name="connsiteX2" fmla="*/ 1388853 w 2424023"/>
              <a:gd name="connsiteY2" fmla="*/ 207034 h 1339038"/>
              <a:gd name="connsiteX3" fmla="*/ 2424023 w 2424023"/>
              <a:gd name="connsiteY3" fmla="*/ 0 h 1339038"/>
              <a:gd name="connsiteX0" fmla="*/ 0 w 2562046"/>
              <a:gd name="connsiteY0" fmla="*/ 1276710 h 1360138"/>
              <a:gd name="connsiteX1" fmla="*/ 819510 w 2562046"/>
              <a:gd name="connsiteY1" fmla="*/ 1242204 h 1360138"/>
              <a:gd name="connsiteX2" fmla="*/ 1526876 w 2562046"/>
              <a:gd name="connsiteY2" fmla="*/ 207034 h 1360138"/>
              <a:gd name="connsiteX3" fmla="*/ 2562046 w 2562046"/>
              <a:gd name="connsiteY3" fmla="*/ 0 h 1360138"/>
              <a:gd name="connsiteX0" fmla="*/ 0 w 2484408"/>
              <a:gd name="connsiteY0" fmla="*/ 1259458 h 1351201"/>
              <a:gd name="connsiteX1" fmla="*/ 741872 w 2484408"/>
              <a:gd name="connsiteY1" fmla="*/ 1242204 h 1351201"/>
              <a:gd name="connsiteX2" fmla="*/ 1449238 w 2484408"/>
              <a:gd name="connsiteY2" fmla="*/ 207034 h 1351201"/>
              <a:gd name="connsiteX3" fmla="*/ 2484408 w 2484408"/>
              <a:gd name="connsiteY3" fmla="*/ 0 h 1351201"/>
              <a:gd name="connsiteX0" fmla="*/ 0 w 2484408"/>
              <a:gd name="connsiteY0" fmla="*/ 1259458 h 1342780"/>
              <a:gd name="connsiteX1" fmla="*/ 741872 w 2484408"/>
              <a:gd name="connsiteY1" fmla="*/ 1242204 h 1342780"/>
              <a:gd name="connsiteX2" fmla="*/ 1449238 w 2484408"/>
              <a:gd name="connsiteY2" fmla="*/ 207034 h 1342780"/>
              <a:gd name="connsiteX3" fmla="*/ 2484408 w 2484408"/>
              <a:gd name="connsiteY3" fmla="*/ 0 h 1342780"/>
              <a:gd name="connsiteX0" fmla="*/ 0 w 2510287"/>
              <a:gd name="connsiteY0" fmla="*/ 1319843 h 1375003"/>
              <a:gd name="connsiteX1" fmla="*/ 767751 w 2510287"/>
              <a:gd name="connsiteY1" fmla="*/ 1242204 h 1375003"/>
              <a:gd name="connsiteX2" fmla="*/ 1475117 w 2510287"/>
              <a:gd name="connsiteY2" fmla="*/ 207034 h 1375003"/>
              <a:gd name="connsiteX3" fmla="*/ 2510287 w 2510287"/>
              <a:gd name="connsiteY3" fmla="*/ 0 h 1375003"/>
              <a:gd name="connsiteX0" fmla="*/ 0 w 2510287"/>
              <a:gd name="connsiteY0" fmla="*/ 1319843 h 1355305"/>
              <a:gd name="connsiteX1" fmla="*/ 767751 w 2510287"/>
              <a:gd name="connsiteY1" fmla="*/ 1242204 h 1355305"/>
              <a:gd name="connsiteX2" fmla="*/ 1475117 w 2510287"/>
              <a:gd name="connsiteY2" fmla="*/ 207034 h 1355305"/>
              <a:gd name="connsiteX3" fmla="*/ 2510287 w 2510287"/>
              <a:gd name="connsiteY3" fmla="*/ 0 h 1355305"/>
              <a:gd name="connsiteX0" fmla="*/ 0 w 2518913"/>
              <a:gd name="connsiteY0" fmla="*/ 1362975 h 1381277"/>
              <a:gd name="connsiteX1" fmla="*/ 776377 w 2518913"/>
              <a:gd name="connsiteY1" fmla="*/ 1242204 h 1381277"/>
              <a:gd name="connsiteX2" fmla="*/ 1483743 w 2518913"/>
              <a:gd name="connsiteY2" fmla="*/ 207034 h 1381277"/>
              <a:gd name="connsiteX3" fmla="*/ 2518913 w 2518913"/>
              <a:gd name="connsiteY3" fmla="*/ 0 h 1381277"/>
              <a:gd name="connsiteX0" fmla="*/ 0 w 2518913"/>
              <a:gd name="connsiteY0" fmla="*/ 1362975 h 1370417"/>
              <a:gd name="connsiteX1" fmla="*/ 776377 w 2518913"/>
              <a:gd name="connsiteY1" fmla="*/ 1242204 h 1370417"/>
              <a:gd name="connsiteX2" fmla="*/ 1483743 w 2518913"/>
              <a:gd name="connsiteY2" fmla="*/ 207034 h 1370417"/>
              <a:gd name="connsiteX3" fmla="*/ 2518913 w 2518913"/>
              <a:gd name="connsiteY3" fmla="*/ 0 h 1370417"/>
              <a:gd name="connsiteX0" fmla="*/ 0 w 2277373"/>
              <a:gd name="connsiteY0" fmla="*/ 1354380 h 1361822"/>
              <a:gd name="connsiteX1" fmla="*/ 776377 w 2277373"/>
              <a:gd name="connsiteY1" fmla="*/ 1233609 h 1361822"/>
              <a:gd name="connsiteX2" fmla="*/ 1483743 w 2277373"/>
              <a:gd name="connsiteY2" fmla="*/ 198439 h 1361822"/>
              <a:gd name="connsiteX3" fmla="*/ 2277373 w 2277373"/>
              <a:gd name="connsiteY3" fmla="*/ 31 h 1361822"/>
              <a:gd name="connsiteX0" fmla="*/ 0 w 2277373"/>
              <a:gd name="connsiteY0" fmla="*/ 1362990 h 1367481"/>
              <a:gd name="connsiteX1" fmla="*/ 776377 w 2277373"/>
              <a:gd name="connsiteY1" fmla="*/ 1233609 h 1367481"/>
              <a:gd name="connsiteX2" fmla="*/ 1483743 w 2277373"/>
              <a:gd name="connsiteY2" fmla="*/ 198439 h 1367481"/>
              <a:gd name="connsiteX3" fmla="*/ 2277373 w 2277373"/>
              <a:gd name="connsiteY3" fmla="*/ 31 h 13674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77373" h="1367481">
                <a:moveTo>
                  <a:pt x="0" y="1362990"/>
                </a:moveTo>
                <a:cubicBezTo>
                  <a:pt x="276765" y="1349330"/>
                  <a:pt x="529087" y="1427701"/>
                  <a:pt x="776377" y="1233609"/>
                </a:cubicBezTo>
                <a:cubicBezTo>
                  <a:pt x="1023667" y="1039517"/>
                  <a:pt x="1233577" y="404035"/>
                  <a:pt x="1483743" y="198439"/>
                </a:cubicBezTo>
                <a:cubicBezTo>
                  <a:pt x="1733909" y="-7157"/>
                  <a:pt x="1904999" y="31"/>
                  <a:pt x="2277373" y="31"/>
                </a:cubicBezTo>
              </a:path>
            </a:pathLst>
          </a:cu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5" name="TextBox 8"/>
          <p:cNvSpPr txBox="1"/>
          <p:nvPr/>
        </p:nvSpPr>
        <p:spPr>
          <a:xfrm>
            <a:off x="5519632" y="5242226"/>
            <a:ext cx="1271588" cy="5078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hu-HU" sz="1350" dirty="0"/>
              <a:t>center</a:t>
            </a:r>
          </a:p>
          <a:p>
            <a:pPr algn="ctr"/>
            <a:r>
              <a:rPr lang="hu-HU" sz="1350" dirty="0" err="1"/>
              <a:t>dist</a:t>
            </a:r>
            <a:r>
              <a:rPr lang="hu-HU" sz="1350" dirty="0"/>
              <a:t> = 0</a:t>
            </a:r>
          </a:p>
        </p:txBody>
      </p:sp>
      <p:sp>
        <p:nvSpPr>
          <p:cNvPr id="16" name="TextBox 8"/>
          <p:cNvSpPr txBox="1"/>
          <p:nvPr/>
        </p:nvSpPr>
        <p:spPr>
          <a:xfrm>
            <a:off x="6754581" y="5233406"/>
            <a:ext cx="1577202" cy="5078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hu-HU" sz="1350" dirty="0" err="1"/>
              <a:t>dist</a:t>
            </a:r>
            <a:r>
              <a:rPr lang="hu-HU" sz="1350" dirty="0"/>
              <a:t> = </a:t>
            </a:r>
          </a:p>
          <a:p>
            <a:pPr algn="just"/>
            <a:r>
              <a:rPr lang="hu-HU" sz="1350" dirty="0" err="1"/>
              <a:t>attenuationRadius</a:t>
            </a:r>
            <a:endParaRPr lang="hu-HU" sz="1350" dirty="0"/>
          </a:p>
        </p:txBody>
      </p:sp>
      <p:sp>
        <p:nvSpPr>
          <p:cNvPr id="18" name="TextBox 8"/>
          <p:cNvSpPr txBox="1"/>
          <p:nvPr/>
        </p:nvSpPr>
        <p:spPr>
          <a:xfrm>
            <a:off x="4919557" y="3813796"/>
            <a:ext cx="1271588" cy="30008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hu-HU" sz="1350" dirty="0" err="1"/>
              <a:t>attenuation</a:t>
            </a:r>
            <a:r>
              <a:rPr lang="hu-HU" sz="1350" dirty="0"/>
              <a:t> = 1</a:t>
            </a:r>
          </a:p>
        </p:txBody>
      </p:sp>
      <p:sp>
        <p:nvSpPr>
          <p:cNvPr id="19" name="TextBox 8"/>
          <p:cNvSpPr txBox="1"/>
          <p:nvPr/>
        </p:nvSpPr>
        <p:spPr>
          <a:xfrm>
            <a:off x="7346454" y="4905805"/>
            <a:ext cx="1271588" cy="30008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hu-HU" sz="1350" dirty="0" err="1"/>
              <a:t>attenuation</a:t>
            </a:r>
            <a:r>
              <a:rPr lang="hu-HU" sz="1350" dirty="0"/>
              <a:t> = 0</a:t>
            </a:r>
          </a:p>
        </p:txBody>
      </p:sp>
      <p:cxnSp>
        <p:nvCxnSpPr>
          <p:cNvPr id="21" name="Egyenes összekötő nyíllal 20"/>
          <p:cNvCxnSpPr/>
          <p:nvPr/>
        </p:nvCxnSpPr>
        <p:spPr>
          <a:xfrm flipH="1" flipV="1">
            <a:off x="1750720" y="3731320"/>
            <a:ext cx="4981" cy="1548515"/>
          </a:xfrm>
          <a:prstGeom prst="straightConnector1">
            <a:avLst/>
          </a:prstGeom>
          <a:ln w="25400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gyenes összekötő nyíllal 22"/>
          <p:cNvCxnSpPr/>
          <p:nvPr/>
        </p:nvCxnSpPr>
        <p:spPr>
          <a:xfrm flipH="1" flipV="1">
            <a:off x="6117218" y="3717032"/>
            <a:ext cx="4981" cy="1548515"/>
          </a:xfrm>
          <a:prstGeom prst="straightConnector1">
            <a:avLst/>
          </a:prstGeom>
          <a:ln w="25400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Jobbra nyíl 23"/>
          <p:cNvSpPr/>
          <p:nvPr/>
        </p:nvSpPr>
        <p:spPr>
          <a:xfrm>
            <a:off x="3968088" y="4187424"/>
            <a:ext cx="895865" cy="7599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86982810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dirty="0"/>
              <a:t>Csillapítás, 3. verzió</a:t>
            </a:r>
            <a:endParaRPr lang="en-US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471488" y="1352339"/>
            <a:ext cx="7979569" cy="3263504"/>
          </a:xfrm>
        </p:spPr>
        <p:txBody>
          <a:bodyPr/>
          <a:lstStyle/>
          <a:p>
            <a:r>
              <a:rPr lang="hu-HU" dirty="0" err="1"/>
              <a:t>Use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smoothstep</a:t>
            </a:r>
            <a:r>
              <a:rPr lang="hu-HU" dirty="0"/>
              <a:t> </a:t>
            </a:r>
            <a:r>
              <a:rPr lang="hu-HU" dirty="0" err="1"/>
              <a:t>built</a:t>
            </a:r>
            <a:r>
              <a:rPr lang="hu-HU" dirty="0"/>
              <a:t>-in </a:t>
            </a:r>
            <a:r>
              <a:rPr lang="hu-HU" dirty="0" err="1"/>
              <a:t>shader</a:t>
            </a:r>
            <a:r>
              <a:rPr lang="hu-HU" dirty="0"/>
              <a:t> </a:t>
            </a:r>
            <a:r>
              <a:rPr lang="hu-HU" dirty="0" err="1"/>
              <a:t>function</a:t>
            </a:r>
            <a:r>
              <a:rPr lang="hu-HU" dirty="0"/>
              <a:t>!</a:t>
            </a:r>
          </a:p>
          <a:p>
            <a:pPr lvl="1"/>
            <a:r>
              <a:rPr lang="hu-HU" dirty="0"/>
              <a:t>http://developer.download.nvidia.com/cg/smoothstep.html</a:t>
            </a:r>
          </a:p>
        </p:txBody>
      </p:sp>
      <p:pic>
        <p:nvPicPr>
          <p:cNvPr id="7" name="Kép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632" y="4098105"/>
            <a:ext cx="3313726" cy="1863761"/>
          </a:xfrm>
          <a:prstGeom prst="rect">
            <a:avLst/>
          </a:prstGeom>
        </p:spPr>
      </p:pic>
      <p:sp>
        <p:nvSpPr>
          <p:cNvPr id="14" name="Téglalap 13"/>
          <p:cNvSpPr/>
          <p:nvPr/>
        </p:nvSpPr>
        <p:spPr>
          <a:xfrm>
            <a:off x="611560" y="3130682"/>
            <a:ext cx="6943725" cy="7155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50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float </a:t>
            </a:r>
            <a:r>
              <a:rPr lang="en-US" sz="1350" dirty="0" err="1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dist</a:t>
            </a:r>
            <a:r>
              <a:rPr lang="en-US" sz="1350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 = length((</a:t>
            </a:r>
            <a:r>
              <a:rPr lang="en-US" sz="1350" dirty="0" err="1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uv</a:t>
            </a:r>
            <a:r>
              <a:rPr lang="en-US" sz="1350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 - </a:t>
            </a:r>
            <a:r>
              <a:rPr lang="en-US" sz="1350" dirty="0" err="1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attenuationCenter</a:t>
            </a:r>
            <a:r>
              <a:rPr lang="en-US" sz="1350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)*</a:t>
            </a:r>
            <a:r>
              <a:rPr lang="en-US" sz="1350" dirty="0" err="1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aspectCorrection</a:t>
            </a:r>
            <a:r>
              <a:rPr lang="en-US" sz="1350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350" strike="sngStrike" dirty="0">
                <a:solidFill>
                  <a:srgbClr val="FF0000"/>
                </a:solidFill>
                <a:latin typeface="Consolas" panose="020B0609020204030204" pitchFamily="49" charset="0"/>
              </a:rPr>
              <a:t>return clamp(1.0 - </a:t>
            </a:r>
            <a:r>
              <a:rPr lang="en-US" sz="1350" strike="sngStrike" dirty="0" err="1">
                <a:solidFill>
                  <a:srgbClr val="FF0000"/>
                </a:solidFill>
                <a:latin typeface="Consolas" panose="020B0609020204030204" pitchFamily="49" charset="0"/>
              </a:rPr>
              <a:t>dist</a:t>
            </a:r>
            <a:r>
              <a:rPr lang="en-US" sz="1350" strike="sngStrike" dirty="0">
                <a:solidFill>
                  <a:srgbClr val="FF0000"/>
                </a:solidFill>
                <a:latin typeface="Consolas" panose="020B0609020204030204" pitchFamily="49" charset="0"/>
              </a:rPr>
              <a:t> / </a:t>
            </a:r>
            <a:r>
              <a:rPr lang="en-US" sz="1350" strike="sngStrike" dirty="0" err="1">
                <a:solidFill>
                  <a:srgbClr val="FF0000"/>
                </a:solidFill>
                <a:latin typeface="Consolas" panose="020B0609020204030204" pitchFamily="49" charset="0"/>
              </a:rPr>
              <a:t>attenuationRadius</a:t>
            </a:r>
            <a:r>
              <a:rPr lang="en-US" sz="1350" strike="sngStrike" dirty="0">
                <a:solidFill>
                  <a:srgbClr val="FF0000"/>
                </a:solidFill>
                <a:latin typeface="Consolas" panose="020B0609020204030204" pitchFamily="49" charset="0"/>
              </a:rPr>
              <a:t>, 0, 1);</a:t>
            </a:r>
          </a:p>
          <a:p>
            <a:r>
              <a:rPr lang="en-US" sz="135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350" dirty="0" err="1">
                <a:solidFill>
                  <a:srgbClr val="000000"/>
                </a:solidFill>
                <a:latin typeface="Consolas" panose="020B0609020204030204" pitchFamily="49" charset="0"/>
              </a:rPr>
              <a:t>smoothstep</a:t>
            </a:r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</a:rPr>
              <a:t>(0, 1, 1.0 - </a:t>
            </a:r>
            <a:r>
              <a:rPr lang="en-US" sz="1350" dirty="0" err="1">
                <a:solidFill>
                  <a:srgbClr val="000000"/>
                </a:solidFill>
                <a:latin typeface="Consolas" panose="020B0609020204030204" pitchFamily="49" charset="0"/>
              </a:rPr>
              <a:t>dist</a:t>
            </a:r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</a:rPr>
              <a:t> / </a:t>
            </a:r>
            <a:r>
              <a:rPr lang="en-US" sz="1350" dirty="0" err="1">
                <a:solidFill>
                  <a:srgbClr val="000000"/>
                </a:solidFill>
                <a:latin typeface="Consolas" panose="020B0609020204030204" pitchFamily="49" charset="0"/>
              </a:rPr>
              <a:t>attenuationRadius</a:t>
            </a:r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US" sz="1350" dirty="0"/>
          </a:p>
        </p:txBody>
      </p:sp>
      <p:sp>
        <p:nvSpPr>
          <p:cNvPr id="17" name="Téglalap 16"/>
          <p:cNvSpPr/>
          <p:nvPr/>
        </p:nvSpPr>
        <p:spPr>
          <a:xfrm>
            <a:off x="6948264" y="2564904"/>
            <a:ext cx="214329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u-HU" sz="900" dirty="0"/>
              <a:t>// a CG nyelvben beépített függvény</a:t>
            </a:r>
          </a:p>
          <a:p>
            <a:r>
              <a:rPr lang="en-US" sz="900" dirty="0"/>
              <a:t>float </a:t>
            </a:r>
            <a:r>
              <a:rPr lang="en-US" sz="900" dirty="0" err="1"/>
              <a:t>smoothstep</a:t>
            </a:r>
            <a:r>
              <a:rPr lang="en-US" sz="900" dirty="0"/>
              <a:t>(float a, float b, float x)</a:t>
            </a:r>
          </a:p>
          <a:p>
            <a:r>
              <a:rPr lang="en-US" sz="900" dirty="0"/>
              <a:t>{</a:t>
            </a:r>
          </a:p>
          <a:p>
            <a:r>
              <a:rPr lang="en-US" sz="900" dirty="0"/>
              <a:t>    float t = saturate((x - a)/(b - a));</a:t>
            </a:r>
          </a:p>
          <a:p>
            <a:r>
              <a:rPr lang="en-US" sz="900" dirty="0"/>
              <a:t>    return t*t*(3.0 - (2.0*t));</a:t>
            </a:r>
          </a:p>
          <a:p>
            <a:r>
              <a:rPr lang="en-US" sz="900" dirty="0"/>
              <a:t>}</a:t>
            </a:r>
          </a:p>
        </p:txBody>
      </p:sp>
      <p:pic>
        <p:nvPicPr>
          <p:cNvPr id="18" name="Kép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6356" y="4098105"/>
            <a:ext cx="3314701" cy="1863761"/>
          </a:xfrm>
          <a:prstGeom prst="rect">
            <a:avLst/>
          </a:prstGeom>
        </p:spPr>
      </p:pic>
      <p:sp>
        <p:nvSpPr>
          <p:cNvPr id="19" name="Jobbra nyíl 18"/>
          <p:cNvSpPr/>
          <p:nvPr/>
        </p:nvSpPr>
        <p:spPr>
          <a:xfrm>
            <a:off x="4143376" y="4650015"/>
            <a:ext cx="895865" cy="7599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TextBox 8"/>
          <p:cNvSpPr txBox="1"/>
          <p:nvPr/>
        </p:nvSpPr>
        <p:spPr>
          <a:xfrm>
            <a:off x="6212575" y="5952649"/>
            <a:ext cx="1271588" cy="30008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hu-HU" sz="1350" dirty="0" err="1"/>
              <a:t>smoothstep</a:t>
            </a:r>
            <a:endParaRPr lang="hu-HU" sz="1350" dirty="0"/>
          </a:p>
        </p:txBody>
      </p:sp>
      <p:sp>
        <p:nvSpPr>
          <p:cNvPr id="21" name="TextBox 8"/>
          <p:cNvSpPr txBox="1"/>
          <p:nvPr/>
        </p:nvSpPr>
        <p:spPr>
          <a:xfrm>
            <a:off x="1619144" y="5945505"/>
            <a:ext cx="1271588" cy="5078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hu-HU" sz="1350" dirty="0" err="1"/>
              <a:t>linear</a:t>
            </a:r>
            <a:r>
              <a:rPr lang="hu-HU" sz="1350" dirty="0"/>
              <a:t> </a:t>
            </a:r>
            <a:r>
              <a:rPr lang="hu-HU" sz="1350" dirty="0" err="1"/>
              <a:t>transition</a:t>
            </a:r>
            <a:endParaRPr lang="hu-HU" sz="1350" dirty="0"/>
          </a:p>
        </p:txBody>
      </p:sp>
    </p:spTree>
    <p:extLst>
      <p:ext uri="{BB962C8B-B14F-4D97-AF65-F5344CB8AC3E}">
        <p14:creationId xmlns:p14="http://schemas.microsoft.com/office/powerpoint/2010/main" val="245863642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dirty="0"/>
              <a:t>Csillapítás teszt</a:t>
            </a:r>
            <a:endParaRPr lang="en-US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Nézzük meg hogyan változik a paraméterek hatására</a:t>
            </a:r>
            <a:endParaRPr lang="en-US" dirty="0"/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310" y="3225611"/>
            <a:ext cx="2864645" cy="1610707"/>
          </a:xfrm>
          <a:prstGeom prst="rect">
            <a:avLst/>
          </a:prstGeom>
        </p:spPr>
      </p:pic>
      <p:pic>
        <p:nvPicPr>
          <p:cNvPr id="5" name="Kép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249" y="3225612"/>
            <a:ext cx="2864645" cy="1610707"/>
          </a:xfrm>
          <a:prstGeom prst="rect">
            <a:avLst/>
          </a:prstGeom>
        </p:spPr>
      </p:pic>
      <p:pic>
        <p:nvPicPr>
          <p:cNvPr id="6" name="Kép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2187" y="3225612"/>
            <a:ext cx="2864645" cy="1610707"/>
          </a:xfrm>
          <a:prstGeom prst="rect">
            <a:avLst/>
          </a:prstGeom>
        </p:spPr>
      </p:pic>
      <p:sp>
        <p:nvSpPr>
          <p:cNvPr id="7" name="TextBox 8"/>
          <p:cNvSpPr txBox="1"/>
          <p:nvPr/>
        </p:nvSpPr>
        <p:spPr>
          <a:xfrm>
            <a:off x="816713" y="4836318"/>
            <a:ext cx="1659838" cy="5078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hu-HU" sz="1350" dirty="0"/>
              <a:t>Center = (0.2, 0.5)</a:t>
            </a:r>
          </a:p>
          <a:p>
            <a:pPr algn="ctr"/>
            <a:r>
              <a:rPr lang="hu-HU" sz="1350" dirty="0" err="1"/>
              <a:t>Radius</a:t>
            </a:r>
            <a:r>
              <a:rPr lang="hu-HU" sz="1350" dirty="0"/>
              <a:t> = 0.3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728879" y="4836318"/>
            <a:ext cx="1659838" cy="5078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hu-HU" sz="1350" dirty="0"/>
              <a:t>Center = (0.5, 0.2)</a:t>
            </a:r>
          </a:p>
          <a:p>
            <a:pPr algn="ctr"/>
            <a:r>
              <a:rPr lang="hu-HU" sz="1350" dirty="0" err="1"/>
              <a:t>Radius</a:t>
            </a:r>
            <a:r>
              <a:rPr lang="hu-HU" sz="1350" dirty="0"/>
              <a:t> = 0.3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674591" y="4836318"/>
            <a:ext cx="1659838" cy="5078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hu-HU" sz="1350" dirty="0"/>
              <a:t>Center = (0.5, 0.5)</a:t>
            </a:r>
          </a:p>
          <a:p>
            <a:pPr algn="ctr"/>
            <a:r>
              <a:rPr lang="hu-HU" sz="1350" dirty="0" err="1"/>
              <a:t>Radius</a:t>
            </a:r>
            <a:r>
              <a:rPr lang="hu-HU" sz="1350" dirty="0"/>
              <a:t> = 0.1</a:t>
            </a:r>
          </a:p>
        </p:txBody>
      </p:sp>
      <p:pic>
        <p:nvPicPr>
          <p:cNvPr id="10" name="Kép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39628" y="2619419"/>
            <a:ext cx="3493294" cy="28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68206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511420" y="476672"/>
            <a:ext cx="8181242" cy="994172"/>
          </a:xfrm>
        </p:spPr>
        <p:txBody>
          <a:bodyPr>
            <a:normAutofit/>
          </a:bodyPr>
          <a:lstStyle/>
          <a:p>
            <a:r>
              <a:rPr lang="hu-HU" dirty="0"/>
              <a:t>Színkorrekció radiális csillapítással</a:t>
            </a:r>
            <a:endParaRPr lang="en-US" dirty="0"/>
          </a:p>
        </p:txBody>
      </p:sp>
      <p:sp>
        <p:nvSpPr>
          <p:cNvPr id="4" name="Téglalap 3"/>
          <p:cNvSpPr/>
          <p:nvPr/>
        </p:nvSpPr>
        <p:spPr>
          <a:xfrm>
            <a:off x="628650" y="2018332"/>
            <a:ext cx="4572000" cy="7848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125" dirty="0">
                <a:solidFill>
                  <a:srgbClr val="808080"/>
                </a:solidFill>
                <a:latin typeface="Consolas" panose="020B0609020204030204" pitchFamily="49" charset="0"/>
              </a:rPr>
              <a:t>#pragma</a:t>
            </a:r>
            <a:r>
              <a:rPr lang="en-US" sz="1125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25" dirty="0" err="1">
                <a:solidFill>
                  <a:srgbClr val="000000"/>
                </a:solidFill>
                <a:latin typeface="Consolas" panose="020B0609020204030204" pitchFamily="49" charset="0"/>
              </a:rPr>
              <a:t>multi_compile</a:t>
            </a:r>
            <a:r>
              <a:rPr lang="en-US" sz="1125" dirty="0">
                <a:solidFill>
                  <a:srgbClr val="000000"/>
                </a:solidFill>
                <a:latin typeface="Consolas" panose="020B0609020204030204" pitchFamily="49" charset="0"/>
              </a:rPr>
              <a:t> __ ATTENUATE_SATURATION</a:t>
            </a:r>
          </a:p>
          <a:p>
            <a:r>
              <a:rPr lang="en-US" sz="1125" dirty="0">
                <a:solidFill>
                  <a:srgbClr val="808080"/>
                </a:solidFill>
                <a:latin typeface="Consolas" panose="020B0609020204030204" pitchFamily="49" charset="0"/>
              </a:rPr>
              <a:t>#pragma</a:t>
            </a:r>
            <a:r>
              <a:rPr lang="en-US" sz="1125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25" dirty="0" err="1">
                <a:solidFill>
                  <a:srgbClr val="000000"/>
                </a:solidFill>
                <a:latin typeface="Consolas" panose="020B0609020204030204" pitchFamily="49" charset="0"/>
              </a:rPr>
              <a:t>multi_compile</a:t>
            </a:r>
            <a:r>
              <a:rPr lang="en-US" sz="1125" dirty="0">
                <a:solidFill>
                  <a:srgbClr val="000000"/>
                </a:solidFill>
                <a:latin typeface="Consolas" panose="020B0609020204030204" pitchFamily="49" charset="0"/>
              </a:rPr>
              <a:t> __ ATTENUATE_BRIGHTNESS</a:t>
            </a:r>
          </a:p>
          <a:p>
            <a:r>
              <a:rPr lang="en-US" sz="1125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#pragma vertex </a:t>
            </a:r>
            <a:r>
              <a:rPr lang="en-US" sz="1125" dirty="0" err="1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vert</a:t>
            </a:r>
            <a:endParaRPr lang="en-US" sz="1125" dirty="0">
              <a:solidFill>
                <a:schemeClr val="bg2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125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#pragma fragment </a:t>
            </a:r>
            <a:r>
              <a:rPr lang="en-US" sz="1125" dirty="0">
                <a:solidFill>
                  <a:srgbClr val="FF0000"/>
                </a:solidFill>
                <a:latin typeface="Consolas" panose="020B0609020204030204" pitchFamily="49" charset="0"/>
              </a:rPr>
              <a:t>frag</a:t>
            </a:r>
            <a:endParaRPr lang="en-US" sz="1125" dirty="0">
              <a:solidFill>
                <a:srgbClr val="FF0000"/>
              </a:solidFill>
            </a:endParaRPr>
          </a:p>
        </p:txBody>
      </p:sp>
      <p:sp>
        <p:nvSpPr>
          <p:cNvPr id="5" name="Téglalap 4"/>
          <p:cNvSpPr/>
          <p:nvPr/>
        </p:nvSpPr>
        <p:spPr>
          <a:xfrm>
            <a:off x="403622" y="2989949"/>
            <a:ext cx="8336757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u-HU" sz="1125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   </a:t>
            </a:r>
            <a:r>
              <a:rPr lang="en-US" sz="1125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float4 frag(v2f </a:t>
            </a:r>
            <a:r>
              <a:rPr lang="en-US" sz="1125" dirty="0" err="1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i</a:t>
            </a:r>
            <a:r>
              <a:rPr lang="en-US" sz="1125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) : </a:t>
            </a:r>
            <a:r>
              <a:rPr lang="en-US" sz="1125" dirty="0" err="1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SV_Target</a:t>
            </a:r>
            <a:r>
              <a:rPr lang="en-US" sz="1125" dirty="0">
                <a:solidFill>
                  <a:srgbClr val="008000"/>
                </a:solidFill>
                <a:latin typeface="Consolas" panose="020B0609020204030204" pitchFamily="49" charset="0"/>
              </a:rPr>
              <a:t> //</a:t>
            </a:r>
            <a:r>
              <a:rPr lang="hu-HU" sz="1125" dirty="0">
                <a:solidFill>
                  <a:srgbClr val="008000"/>
                </a:solidFill>
                <a:latin typeface="Consolas" panose="020B0609020204030204" pitchFamily="49" charset="0"/>
              </a:rPr>
              <a:t> folytassuk a régi színkorrekciós </a:t>
            </a:r>
            <a:r>
              <a:rPr lang="hu-HU" sz="1125" dirty="0" err="1">
                <a:solidFill>
                  <a:srgbClr val="008000"/>
                </a:solidFill>
                <a:latin typeface="Consolas" panose="020B0609020204030204" pitchFamily="49" charset="0"/>
              </a:rPr>
              <a:t>shadert</a:t>
            </a:r>
            <a:endParaRPr lang="en-US" sz="1125" dirty="0">
              <a:solidFill>
                <a:schemeClr val="bg2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r>
              <a:rPr lang="hu-HU" sz="1125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   </a:t>
            </a:r>
            <a:r>
              <a:rPr lang="en-US" sz="1125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hu-HU" sz="1125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      </a:t>
            </a:r>
            <a:r>
              <a:rPr lang="fr-FR" sz="1125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float4 col = tex2D(_MainTex, i.uv);</a:t>
            </a:r>
          </a:p>
          <a:p>
            <a:r>
              <a:rPr lang="hu-HU" sz="1125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      </a:t>
            </a:r>
            <a:r>
              <a:rPr lang="en-US" sz="1125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float3 </a:t>
            </a:r>
            <a:r>
              <a:rPr lang="en-US" sz="1125" dirty="0" err="1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hsv</a:t>
            </a:r>
            <a:r>
              <a:rPr lang="en-US" sz="1125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 = </a:t>
            </a:r>
            <a:r>
              <a:rPr lang="en-US" sz="1125" dirty="0" err="1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rgb_to_hsv</a:t>
            </a:r>
            <a:r>
              <a:rPr lang="en-US" sz="1125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125" dirty="0" err="1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col.xyz</a:t>
            </a:r>
            <a:r>
              <a:rPr lang="en-US" sz="1125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hu-HU" sz="1125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      </a:t>
            </a:r>
            <a:r>
              <a:rPr lang="en-US" sz="1125" dirty="0" err="1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hsv.x</a:t>
            </a:r>
            <a:r>
              <a:rPr lang="en-US" sz="1125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 = </a:t>
            </a:r>
            <a:r>
              <a:rPr lang="en-US" sz="1125" dirty="0" err="1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frac</a:t>
            </a:r>
            <a:r>
              <a:rPr lang="en-US" sz="1125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125" dirty="0" err="1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hsv.x</a:t>
            </a:r>
            <a:r>
              <a:rPr lang="en-US" sz="1125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 + </a:t>
            </a:r>
            <a:r>
              <a:rPr lang="en-US" sz="1125" dirty="0" err="1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hueShift</a:t>
            </a:r>
            <a:r>
              <a:rPr lang="en-US" sz="1125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hu-HU" sz="1125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      </a:t>
            </a:r>
            <a:r>
              <a:rPr lang="en-US" sz="1125" dirty="0" err="1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hsv.y</a:t>
            </a:r>
            <a:r>
              <a:rPr lang="en-US" sz="1125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 *= </a:t>
            </a:r>
            <a:r>
              <a:rPr lang="en-US" sz="1125" dirty="0" err="1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saturationScaler</a:t>
            </a:r>
            <a:r>
              <a:rPr lang="en-US" sz="1125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hu-HU" sz="1125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      </a:t>
            </a:r>
            <a:r>
              <a:rPr lang="en-US" sz="1125" dirty="0" err="1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hsv.z</a:t>
            </a:r>
            <a:r>
              <a:rPr lang="en-US" sz="1125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 *= </a:t>
            </a:r>
            <a:r>
              <a:rPr lang="en-US" sz="1125" dirty="0" err="1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brightnessScaler</a:t>
            </a:r>
            <a:r>
              <a:rPr lang="en-US" sz="1125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125" dirty="0">
                <a:solidFill>
                  <a:srgbClr val="808080"/>
                </a:solidFill>
                <a:latin typeface="Consolas" panose="020B0609020204030204" pitchFamily="49" charset="0"/>
              </a:rPr>
              <a:t>#</a:t>
            </a:r>
            <a:r>
              <a:rPr lang="en-US" sz="1125" dirty="0" err="1">
                <a:solidFill>
                  <a:srgbClr val="808080"/>
                </a:solidFill>
                <a:latin typeface="Consolas" panose="020B0609020204030204" pitchFamily="49" charset="0"/>
              </a:rPr>
              <a:t>ifdef</a:t>
            </a:r>
            <a:r>
              <a:rPr lang="en-US" sz="1125" dirty="0">
                <a:solidFill>
                  <a:srgbClr val="000000"/>
                </a:solidFill>
                <a:latin typeface="Consolas" panose="020B0609020204030204" pitchFamily="49" charset="0"/>
              </a:rPr>
              <a:t> ATTENUATE_SATURATION</a:t>
            </a:r>
            <a:r>
              <a:rPr lang="hu-HU" sz="1125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25" dirty="0">
                <a:solidFill>
                  <a:srgbClr val="008000"/>
                </a:solidFill>
                <a:latin typeface="Consolas" panose="020B0609020204030204" pitchFamily="49" charset="0"/>
              </a:rPr>
              <a:t>// C# s</a:t>
            </a:r>
            <a:r>
              <a:rPr lang="hu-HU" sz="1125" dirty="0" err="1">
                <a:solidFill>
                  <a:srgbClr val="008000"/>
                </a:solidFill>
                <a:latin typeface="Consolas" panose="020B0609020204030204" pitchFamily="49" charset="0"/>
              </a:rPr>
              <a:t>zk</a:t>
            </a:r>
            <a:r>
              <a:rPr lang="en-US" sz="1125" dirty="0" err="1">
                <a:solidFill>
                  <a:srgbClr val="008000"/>
                </a:solidFill>
                <a:latin typeface="Consolas" panose="020B0609020204030204" pitchFamily="49" charset="0"/>
              </a:rPr>
              <a:t>ript</a:t>
            </a:r>
            <a:r>
              <a:rPr lang="hu-HU" sz="1125" dirty="0">
                <a:solidFill>
                  <a:srgbClr val="008000"/>
                </a:solidFill>
                <a:latin typeface="Consolas" panose="020B0609020204030204" pitchFamily="49" charset="0"/>
              </a:rPr>
              <a:t>,</a:t>
            </a:r>
            <a:r>
              <a:rPr lang="en-US" sz="1125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en-US" sz="1125" dirty="0" err="1">
                <a:solidFill>
                  <a:srgbClr val="008000"/>
                </a:solidFill>
                <a:latin typeface="Consolas" panose="020B0609020204030204" pitchFamily="49" charset="0"/>
              </a:rPr>
              <a:t>material.EnableKeyword</a:t>
            </a:r>
            <a:r>
              <a:rPr lang="hu-HU" sz="1125" dirty="0">
                <a:solidFill>
                  <a:srgbClr val="008000"/>
                </a:solidFill>
                <a:latin typeface="Consolas" panose="020B0609020204030204" pitchFamily="49" charset="0"/>
              </a:rPr>
              <a:t> és </a:t>
            </a:r>
            <a:r>
              <a:rPr lang="hu-HU" sz="1125" dirty="0" err="1">
                <a:solidFill>
                  <a:srgbClr val="008000"/>
                </a:solidFill>
                <a:latin typeface="Consolas" panose="020B0609020204030204" pitchFamily="49" charset="0"/>
              </a:rPr>
              <a:t>DisableKeyword</a:t>
            </a:r>
            <a:endParaRPr lang="en-US" sz="1125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hu-HU" sz="1125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sz="1125" dirty="0" err="1">
                <a:solidFill>
                  <a:srgbClr val="000000"/>
                </a:solidFill>
                <a:latin typeface="Consolas" panose="020B0609020204030204" pitchFamily="49" charset="0"/>
              </a:rPr>
              <a:t>hsv.y</a:t>
            </a:r>
            <a:r>
              <a:rPr lang="en-US" sz="1125" dirty="0">
                <a:solidFill>
                  <a:srgbClr val="000000"/>
                </a:solidFill>
                <a:latin typeface="Consolas" panose="020B0609020204030204" pitchFamily="49" charset="0"/>
              </a:rPr>
              <a:t> *= attenuation(</a:t>
            </a:r>
            <a:r>
              <a:rPr lang="en-US" sz="1125" dirty="0" err="1">
                <a:solidFill>
                  <a:srgbClr val="000000"/>
                </a:solidFill>
                <a:latin typeface="Consolas" panose="020B0609020204030204" pitchFamily="49" charset="0"/>
              </a:rPr>
              <a:t>i.uv</a:t>
            </a:r>
            <a:r>
              <a:rPr lang="en-US" sz="1125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125" dirty="0">
                <a:solidFill>
                  <a:srgbClr val="808080"/>
                </a:solidFill>
                <a:latin typeface="Consolas" panose="020B0609020204030204" pitchFamily="49" charset="0"/>
              </a:rPr>
              <a:t>#</a:t>
            </a:r>
            <a:r>
              <a:rPr lang="en-US" sz="1125" dirty="0" err="1">
                <a:solidFill>
                  <a:srgbClr val="808080"/>
                </a:solidFill>
                <a:latin typeface="Consolas" panose="020B0609020204030204" pitchFamily="49" charset="0"/>
              </a:rPr>
              <a:t>endif</a:t>
            </a:r>
            <a:endParaRPr lang="en-US" sz="1125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125" dirty="0">
                <a:solidFill>
                  <a:srgbClr val="808080"/>
                </a:solidFill>
                <a:latin typeface="Consolas" panose="020B0609020204030204" pitchFamily="49" charset="0"/>
              </a:rPr>
              <a:t>#</a:t>
            </a:r>
            <a:r>
              <a:rPr lang="en-US" sz="1125" dirty="0" err="1">
                <a:solidFill>
                  <a:srgbClr val="808080"/>
                </a:solidFill>
                <a:latin typeface="Consolas" panose="020B0609020204030204" pitchFamily="49" charset="0"/>
              </a:rPr>
              <a:t>ifdef</a:t>
            </a:r>
            <a:r>
              <a:rPr lang="en-US" sz="1125" dirty="0">
                <a:solidFill>
                  <a:srgbClr val="000000"/>
                </a:solidFill>
                <a:latin typeface="Consolas" panose="020B0609020204030204" pitchFamily="49" charset="0"/>
              </a:rPr>
              <a:t> ATTENUATE_BRIGHTNESS</a:t>
            </a:r>
            <a:r>
              <a:rPr lang="hu-HU" sz="1125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25" dirty="0">
                <a:solidFill>
                  <a:srgbClr val="008000"/>
                </a:solidFill>
                <a:latin typeface="Consolas" panose="020B0609020204030204" pitchFamily="49" charset="0"/>
              </a:rPr>
              <a:t>// C# s</a:t>
            </a:r>
            <a:r>
              <a:rPr lang="hu-HU" sz="1125" dirty="0" err="1">
                <a:solidFill>
                  <a:srgbClr val="008000"/>
                </a:solidFill>
                <a:latin typeface="Consolas" panose="020B0609020204030204" pitchFamily="49" charset="0"/>
              </a:rPr>
              <a:t>zk</a:t>
            </a:r>
            <a:r>
              <a:rPr lang="en-US" sz="1125" dirty="0" err="1">
                <a:solidFill>
                  <a:srgbClr val="008000"/>
                </a:solidFill>
                <a:latin typeface="Consolas" panose="020B0609020204030204" pitchFamily="49" charset="0"/>
              </a:rPr>
              <a:t>ript</a:t>
            </a:r>
            <a:r>
              <a:rPr lang="hu-HU" sz="1125" dirty="0">
                <a:solidFill>
                  <a:srgbClr val="008000"/>
                </a:solidFill>
                <a:latin typeface="Consolas" panose="020B0609020204030204" pitchFamily="49" charset="0"/>
              </a:rPr>
              <a:t>,</a:t>
            </a:r>
            <a:r>
              <a:rPr lang="en-US" sz="1125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en-US" sz="1125" dirty="0" err="1">
                <a:solidFill>
                  <a:srgbClr val="008000"/>
                </a:solidFill>
                <a:latin typeface="Consolas" panose="020B0609020204030204" pitchFamily="49" charset="0"/>
              </a:rPr>
              <a:t>material.EnableKeyword</a:t>
            </a:r>
            <a:r>
              <a:rPr lang="hu-HU" sz="1125" dirty="0">
                <a:solidFill>
                  <a:srgbClr val="008000"/>
                </a:solidFill>
                <a:latin typeface="Consolas" panose="020B0609020204030204" pitchFamily="49" charset="0"/>
              </a:rPr>
              <a:t> és </a:t>
            </a:r>
            <a:r>
              <a:rPr lang="hu-HU" sz="1125" dirty="0" err="1">
                <a:solidFill>
                  <a:srgbClr val="008000"/>
                </a:solidFill>
                <a:latin typeface="Consolas" panose="020B0609020204030204" pitchFamily="49" charset="0"/>
              </a:rPr>
              <a:t>DisableKeyword</a:t>
            </a:r>
            <a:endParaRPr lang="en-US" sz="1125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hu-HU" sz="1125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sz="1125" dirty="0" err="1">
                <a:solidFill>
                  <a:srgbClr val="000000"/>
                </a:solidFill>
                <a:latin typeface="Consolas" panose="020B0609020204030204" pitchFamily="49" charset="0"/>
              </a:rPr>
              <a:t>hsv.z</a:t>
            </a:r>
            <a:r>
              <a:rPr lang="en-US" sz="1125" dirty="0">
                <a:solidFill>
                  <a:srgbClr val="000000"/>
                </a:solidFill>
                <a:latin typeface="Consolas" panose="020B0609020204030204" pitchFamily="49" charset="0"/>
              </a:rPr>
              <a:t> *= attenuation(</a:t>
            </a:r>
            <a:r>
              <a:rPr lang="en-US" sz="1125" dirty="0" err="1">
                <a:solidFill>
                  <a:srgbClr val="000000"/>
                </a:solidFill>
                <a:latin typeface="Consolas" panose="020B0609020204030204" pitchFamily="49" charset="0"/>
              </a:rPr>
              <a:t>i.uv</a:t>
            </a:r>
            <a:r>
              <a:rPr lang="en-US" sz="1125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125" dirty="0">
                <a:solidFill>
                  <a:srgbClr val="808080"/>
                </a:solidFill>
                <a:latin typeface="Consolas" panose="020B0609020204030204" pitchFamily="49" charset="0"/>
              </a:rPr>
              <a:t>#</a:t>
            </a:r>
            <a:r>
              <a:rPr lang="en-US" sz="1125" dirty="0" err="1">
                <a:solidFill>
                  <a:srgbClr val="808080"/>
                </a:solidFill>
                <a:latin typeface="Consolas" panose="020B0609020204030204" pitchFamily="49" charset="0"/>
              </a:rPr>
              <a:t>endif</a:t>
            </a:r>
            <a:endParaRPr lang="en-US" sz="1125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hu-HU" sz="1125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sz="1125" dirty="0" err="1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col.xyz</a:t>
            </a:r>
            <a:r>
              <a:rPr lang="en-US" sz="1125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 = </a:t>
            </a:r>
            <a:r>
              <a:rPr lang="en-US" sz="1125" dirty="0" err="1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hsv_to_rgb</a:t>
            </a:r>
            <a:r>
              <a:rPr lang="en-US" sz="1125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125" dirty="0" err="1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hsv</a:t>
            </a:r>
            <a:r>
              <a:rPr lang="en-US" sz="1125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hu-HU" sz="1125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      </a:t>
            </a:r>
            <a:r>
              <a:rPr lang="en-US" sz="1125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return col;</a:t>
            </a:r>
          </a:p>
          <a:p>
            <a:r>
              <a:rPr lang="hu-HU" sz="1125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   </a:t>
            </a:r>
            <a:r>
              <a:rPr lang="en-US" sz="1125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}</a:t>
            </a:r>
            <a:endParaRPr lang="en-US" sz="1125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725323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Teszt</a:t>
            </a:r>
            <a:endParaRPr lang="en-US" dirty="0"/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7537" y="3882625"/>
            <a:ext cx="2909513" cy="1058543"/>
          </a:xfrm>
          <a:prstGeom prst="rect">
            <a:avLst/>
          </a:prstGeom>
        </p:spPr>
      </p:pic>
      <p:pic>
        <p:nvPicPr>
          <p:cNvPr id="5" name="Kép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163" y="3893833"/>
            <a:ext cx="2896258" cy="1047334"/>
          </a:xfrm>
          <a:prstGeom prst="rect">
            <a:avLst/>
          </a:prstGeom>
        </p:spPr>
      </p:pic>
      <p:pic>
        <p:nvPicPr>
          <p:cNvPr id="6" name="Kép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5646" y="3893984"/>
            <a:ext cx="2939308" cy="1044694"/>
          </a:xfrm>
          <a:prstGeom prst="rect">
            <a:avLst/>
          </a:prstGeom>
        </p:spPr>
      </p:pic>
      <p:pic>
        <p:nvPicPr>
          <p:cNvPr id="7" name="Kép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163" y="2222971"/>
            <a:ext cx="2897810" cy="1629355"/>
          </a:xfrm>
          <a:prstGeom prst="rect">
            <a:avLst/>
          </a:prstGeom>
        </p:spPr>
      </p:pic>
      <p:pic>
        <p:nvPicPr>
          <p:cNvPr id="8" name="Kép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7537" y="2222971"/>
            <a:ext cx="2904283" cy="1632995"/>
          </a:xfrm>
          <a:prstGeom prst="rect">
            <a:avLst/>
          </a:prstGeom>
        </p:spPr>
      </p:pic>
      <p:pic>
        <p:nvPicPr>
          <p:cNvPr id="9" name="Kép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5647" y="2222971"/>
            <a:ext cx="2897810" cy="1629355"/>
          </a:xfrm>
          <a:prstGeom prst="rect">
            <a:avLst/>
          </a:prstGeom>
        </p:spPr>
      </p:pic>
      <p:sp>
        <p:nvSpPr>
          <p:cNvPr id="10" name="Rectangle 6"/>
          <p:cNvSpPr/>
          <p:nvPr/>
        </p:nvSpPr>
        <p:spPr>
          <a:xfrm>
            <a:off x="160122" y="4517603"/>
            <a:ext cx="1332922" cy="2098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11" name="Rectangle 6"/>
          <p:cNvSpPr/>
          <p:nvPr/>
        </p:nvSpPr>
        <p:spPr>
          <a:xfrm>
            <a:off x="3149160" y="4517813"/>
            <a:ext cx="1332922" cy="2098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12" name="Rectangle 6"/>
          <p:cNvSpPr/>
          <p:nvPr/>
        </p:nvSpPr>
        <p:spPr>
          <a:xfrm>
            <a:off x="6155646" y="4517603"/>
            <a:ext cx="1332922" cy="2098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13" name="Rectangle 6"/>
          <p:cNvSpPr/>
          <p:nvPr/>
        </p:nvSpPr>
        <p:spPr>
          <a:xfrm>
            <a:off x="6171167" y="4319727"/>
            <a:ext cx="2882289" cy="8208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</p:spTree>
    <p:extLst>
      <p:ext uri="{BB962C8B-B14F-4D97-AF65-F5344CB8AC3E}">
        <p14:creationId xmlns:p14="http://schemas.microsoft.com/office/powerpoint/2010/main" val="124901687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dirty="0"/>
              <a:t>Objektumkövetés csillapítással</a:t>
            </a:r>
            <a:endParaRPr lang="en-US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A csillapítás kövessen egy objektumot</a:t>
            </a:r>
          </a:p>
          <a:p>
            <a:pPr lvl="1"/>
            <a:r>
              <a:rPr lang="hu-HU" dirty="0"/>
              <a:t>Pl. a játékost</a:t>
            </a:r>
          </a:p>
          <a:p>
            <a:r>
              <a:rPr lang="hu-HU" dirty="0"/>
              <a:t>Implementáció: állítsuk az </a:t>
            </a:r>
            <a:r>
              <a:rPr lang="hu-HU" i="1" dirty="0" err="1"/>
              <a:t>attenuationCenter</a:t>
            </a:r>
            <a:r>
              <a:rPr lang="hu-HU" dirty="0"/>
              <a:t> paramétert a követett objektum </a:t>
            </a:r>
            <a:r>
              <a:rPr lang="hu-HU" b="1" dirty="0" err="1"/>
              <a:t>normalized</a:t>
            </a:r>
            <a:r>
              <a:rPr lang="hu-HU" b="1" dirty="0"/>
              <a:t> képernyő pozíciójára</a:t>
            </a:r>
            <a:endParaRPr lang="hu-HU" dirty="0"/>
          </a:p>
          <a:p>
            <a:pPr lvl="1"/>
            <a:r>
              <a:rPr lang="hu-HU" dirty="0"/>
              <a:t>Csak a C# </a:t>
            </a:r>
            <a:r>
              <a:rPr lang="hu-HU" dirty="0" err="1"/>
              <a:t>szkripthez</a:t>
            </a:r>
            <a:r>
              <a:rPr lang="hu-HU" dirty="0"/>
              <a:t> kell hozzányúlni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452460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dirty="0"/>
              <a:t>Objektumkövetés csillapítással</a:t>
            </a:r>
            <a:endParaRPr lang="en-US" dirty="0"/>
          </a:p>
        </p:txBody>
      </p:sp>
      <p:sp>
        <p:nvSpPr>
          <p:cNvPr id="5" name="Téglalap 4"/>
          <p:cNvSpPr/>
          <p:nvPr/>
        </p:nvSpPr>
        <p:spPr>
          <a:xfrm>
            <a:off x="628650" y="2317789"/>
            <a:ext cx="644366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50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public Vector2 </a:t>
            </a:r>
            <a:r>
              <a:rPr lang="en-US" sz="1350" dirty="0" err="1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attenuationCenter</a:t>
            </a:r>
            <a:r>
              <a:rPr lang="en-US" sz="1350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 = new Vector2(0.5f, 0.5f);</a:t>
            </a:r>
          </a:p>
          <a:p>
            <a:r>
              <a:rPr lang="en-US" sz="1350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[Range(0.0f, 1.0f)]</a:t>
            </a:r>
          </a:p>
          <a:p>
            <a:r>
              <a:rPr lang="en-US" sz="1350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public float </a:t>
            </a:r>
            <a:r>
              <a:rPr lang="en-US" sz="1350" dirty="0" err="1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attenuationRadius</a:t>
            </a:r>
            <a:r>
              <a:rPr lang="en-US" sz="1350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 = 0.3f;</a:t>
            </a:r>
          </a:p>
          <a:p>
            <a:r>
              <a:rPr lang="en-US" sz="135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350" dirty="0">
                <a:solidFill>
                  <a:srgbClr val="2B91AF"/>
                </a:solidFill>
                <a:latin typeface="Consolas" panose="020B0609020204030204" pitchFamily="49" charset="0"/>
              </a:rPr>
              <a:t>Transform</a:t>
            </a:r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hu-HU" sz="1350" dirty="0" err="1">
                <a:solidFill>
                  <a:srgbClr val="000000"/>
                </a:solidFill>
                <a:latin typeface="Consolas" panose="020B0609020204030204" pitchFamily="49" charset="0"/>
              </a:rPr>
              <a:t>follow</a:t>
            </a:r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</a:rPr>
              <a:t>Object;</a:t>
            </a:r>
            <a:endParaRPr lang="en-US" sz="1350" dirty="0"/>
          </a:p>
        </p:txBody>
      </p:sp>
      <p:sp>
        <p:nvSpPr>
          <p:cNvPr id="6" name="Téglalap 5"/>
          <p:cNvSpPr/>
          <p:nvPr/>
        </p:nvSpPr>
        <p:spPr>
          <a:xfrm>
            <a:off x="628651" y="3584355"/>
            <a:ext cx="8308181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5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350" dirty="0">
                <a:solidFill>
                  <a:srgbClr val="0000FF"/>
                </a:solidFill>
                <a:latin typeface="Consolas" panose="020B0609020204030204" pitchFamily="49" charset="0"/>
              </a:rPr>
              <a:t>Update</a:t>
            </a:r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</a:p>
          <a:p>
            <a:r>
              <a:rPr lang="hu-HU" sz="1350" dirty="0">
                <a:solidFill>
                  <a:srgbClr val="0000FF"/>
                </a:solidFill>
                <a:latin typeface="Consolas" panose="020B0609020204030204" pitchFamily="49" charset="0"/>
              </a:rPr>
              <a:t>    </a:t>
            </a:r>
            <a:r>
              <a:rPr lang="en-US" sz="135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350" dirty="0" err="1">
                <a:solidFill>
                  <a:srgbClr val="000000"/>
                </a:solidFill>
                <a:latin typeface="Consolas" panose="020B0609020204030204" pitchFamily="49" charset="0"/>
              </a:rPr>
              <a:t>followObject</a:t>
            </a:r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</a:rPr>
              <a:t> != </a:t>
            </a:r>
            <a:r>
              <a:rPr lang="en-US" sz="1350" dirty="0">
                <a:solidFill>
                  <a:srgbClr val="0000FF"/>
                </a:solidFill>
                <a:latin typeface="Consolas" panose="020B0609020204030204" pitchFamily="49" charset="0"/>
              </a:rPr>
              <a:t>null</a:t>
            </a:r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hu-HU" sz="135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hu-HU" sz="135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350" dirty="0">
                <a:solidFill>
                  <a:srgbClr val="2B91AF"/>
                </a:solidFill>
                <a:latin typeface="Consolas" panose="020B0609020204030204" pitchFamily="49" charset="0"/>
              </a:rPr>
              <a:t>Vector3</a:t>
            </a:r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350" dirty="0" err="1">
                <a:solidFill>
                  <a:srgbClr val="000000"/>
                </a:solidFill>
                <a:latin typeface="Consolas" panose="020B0609020204030204" pitchFamily="49" charset="0"/>
              </a:rPr>
              <a:t>screenPoint</a:t>
            </a:r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</a:rPr>
              <a:t> =</a:t>
            </a:r>
            <a:r>
              <a:rPr lang="hu-HU" sz="135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hu-HU" sz="135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</a:t>
            </a:r>
            <a:r>
              <a:rPr lang="en-US" sz="1350" dirty="0" err="1">
                <a:solidFill>
                  <a:srgbClr val="000000"/>
                </a:solidFill>
                <a:latin typeface="Consolas" panose="020B0609020204030204" pitchFamily="49" charset="0"/>
              </a:rPr>
              <a:t>GetComponent</a:t>
            </a:r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350" dirty="0">
                <a:solidFill>
                  <a:srgbClr val="2B91AF"/>
                </a:solidFill>
                <a:latin typeface="Consolas" panose="020B0609020204030204" pitchFamily="49" charset="0"/>
              </a:rPr>
              <a:t>Camera</a:t>
            </a:r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</a:rPr>
              <a:t>&gt;().</a:t>
            </a:r>
            <a:r>
              <a:rPr lang="en-US" sz="1350" dirty="0" err="1">
                <a:solidFill>
                  <a:srgbClr val="000000"/>
                </a:solidFill>
                <a:latin typeface="Consolas" panose="020B0609020204030204" pitchFamily="49" charset="0"/>
              </a:rPr>
              <a:t>WorldToScreenPoint</a:t>
            </a:r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hu-HU" sz="1350" dirty="0" err="1">
                <a:solidFill>
                  <a:srgbClr val="000000"/>
                </a:solidFill>
                <a:latin typeface="Consolas" panose="020B0609020204030204" pitchFamily="49" charset="0"/>
              </a:rPr>
              <a:t>follow</a:t>
            </a:r>
            <a:r>
              <a:rPr lang="en-US" sz="1350" dirty="0" err="1">
                <a:solidFill>
                  <a:srgbClr val="000000"/>
                </a:solidFill>
                <a:latin typeface="Consolas" panose="020B0609020204030204" pitchFamily="49" charset="0"/>
              </a:rPr>
              <a:t>Object.position</a:t>
            </a:r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350" dirty="0" err="1">
                <a:solidFill>
                  <a:srgbClr val="000000"/>
                </a:solidFill>
                <a:latin typeface="Consolas" panose="020B0609020204030204" pitchFamily="49" charset="0"/>
              </a:rPr>
              <a:t>attenuationCenter</a:t>
            </a:r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35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350" dirty="0">
                <a:solidFill>
                  <a:srgbClr val="2B91AF"/>
                </a:solidFill>
                <a:latin typeface="Consolas" panose="020B0609020204030204" pitchFamily="49" charset="0"/>
              </a:rPr>
              <a:t>Vector2</a:t>
            </a:r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endParaRPr lang="hu-HU" sz="13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hu-HU" sz="135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</a:t>
            </a:r>
            <a:r>
              <a:rPr lang="en-US" sz="1350" dirty="0" err="1">
                <a:solidFill>
                  <a:srgbClr val="000000"/>
                </a:solidFill>
                <a:latin typeface="Consolas" panose="020B0609020204030204" pitchFamily="49" charset="0"/>
              </a:rPr>
              <a:t>screenPoint.x</a:t>
            </a:r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</a:rPr>
              <a:t> / </a:t>
            </a:r>
            <a:r>
              <a:rPr lang="en-US" sz="1350" dirty="0" err="1">
                <a:solidFill>
                  <a:srgbClr val="2B91AF"/>
                </a:solidFill>
                <a:latin typeface="Consolas" panose="020B0609020204030204" pitchFamily="49" charset="0"/>
              </a:rPr>
              <a:t>Screen</a:t>
            </a:r>
            <a:r>
              <a:rPr lang="en-US" sz="1350" dirty="0" err="1">
                <a:solidFill>
                  <a:srgbClr val="000000"/>
                </a:solidFill>
                <a:latin typeface="Consolas" panose="020B0609020204030204" pitchFamily="49" charset="0"/>
              </a:rPr>
              <a:t>.width</a:t>
            </a:r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endParaRPr lang="hu-HU" sz="13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hu-HU" sz="135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</a:t>
            </a:r>
            <a:r>
              <a:rPr lang="en-US" sz="1350" dirty="0" err="1">
                <a:solidFill>
                  <a:srgbClr val="000000"/>
                </a:solidFill>
                <a:latin typeface="Consolas" panose="020B0609020204030204" pitchFamily="49" charset="0"/>
              </a:rPr>
              <a:t>screenPoint.y</a:t>
            </a:r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</a:rPr>
              <a:t> / </a:t>
            </a:r>
            <a:r>
              <a:rPr lang="en-US" sz="1350" dirty="0" err="1">
                <a:solidFill>
                  <a:srgbClr val="2B91AF"/>
                </a:solidFill>
                <a:latin typeface="Consolas" panose="020B0609020204030204" pitchFamily="49" charset="0"/>
              </a:rPr>
              <a:t>Screen</a:t>
            </a:r>
            <a:r>
              <a:rPr lang="en-US" sz="1350" dirty="0" err="1">
                <a:solidFill>
                  <a:srgbClr val="000000"/>
                </a:solidFill>
                <a:latin typeface="Consolas" panose="020B0609020204030204" pitchFamily="49" charset="0"/>
              </a:rPr>
              <a:t>.height</a:t>
            </a:r>
            <a:endParaRPr lang="hu-HU" sz="13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hu-HU" sz="135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42190085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http://research.cs.wisc.edu/graphics/Gallery/NPRQuake/brushScree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5" name="Téglalap 5"/>
          <p:cNvSpPr>
            <a:spLocks noChangeArrowheads="1"/>
          </p:cNvSpPr>
          <p:nvPr/>
        </p:nvSpPr>
        <p:spPr bwMode="auto">
          <a:xfrm>
            <a:off x="0" y="0"/>
            <a:ext cx="5511800" cy="369888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hu-HU" altLang="en-US"/>
              <a:t>http://research.cs.wisc.edu/graphics/Gallery/NPRQuake/</a:t>
            </a:r>
          </a:p>
        </p:txBody>
      </p:sp>
    </p:spTree>
    <p:extLst>
      <p:ext uri="{BB962C8B-B14F-4D97-AF65-F5344CB8AC3E}">
        <p14:creationId xmlns:p14="http://schemas.microsoft.com/office/powerpoint/2010/main" val="80525277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Kép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313" y="2732447"/>
            <a:ext cx="8436529" cy="2647799"/>
          </a:xfrm>
          <a:prstGeom prst="rect">
            <a:avLst/>
          </a:prstGeom>
        </p:spPr>
      </p:pic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Teszt</a:t>
            </a:r>
            <a:endParaRPr lang="en-US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Kössük be a robotot!</a:t>
            </a:r>
            <a:endParaRPr lang="en-US" dirty="0"/>
          </a:p>
        </p:txBody>
      </p:sp>
      <p:sp>
        <p:nvSpPr>
          <p:cNvPr id="5" name="Rectangle 6"/>
          <p:cNvSpPr/>
          <p:nvPr/>
        </p:nvSpPr>
        <p:spPr>
          <a:xfrm>
            <a:off x="6657975" y="4688803"/>
            <a:ext cx="2143868" cy="18323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6" name="Rectangle 6"/>
          <p:cNvSpPr/>
          <p:nvPr/>
        </p:nvSpPr>
        <p:spPr>
          <a:xfrm>
            <a:off x="342158" y="3288628"/>
            <a:ext cx="1386630" cy="18323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7" name="Jobbra nyíl 6"/>
          <p:cNvSpPr/>
          <p:nvPr/>
        </p:nvSpPr>
        <p:spPr>
          <a:xfrm rot="948889">
            <a:off x="1780312" y="3983030"/>
            <a:ext cx="4854052" cy="1836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199665267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Teszt</a:t>
            </a:r>
            <a:endParaRPr lang="en-US" dirty="0"/>
          </a:p>
        </p:txBody>
      </p:sp>
      <p:pic>
        <p:nvPicPr>
          <p:cNvPr id="8" name="Kép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6957" y="3802533"/>
            <a:ext cx="4074125" cy="2290763"/>
          </a:xfrm>
          <a:prstGeom prst="rect">
            <a:avLst/>
          </a:prstGeom>
        </p:spPr>
      </p:pic>
      <p:pic>
        <p:nvPicPr>
          <p:cNvPr id="9" name="Kép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9857" y="1371592"/>
            <a:ext cx="4074125" cy="2290763"/>
          </a:xfrm>
          <a:prstGeom prst="rect">
            <a:avLst/>
          </a:prstGeom>
        </p:spPr>
      </p:pic>
      <p:pic>
        <p:nvPicPr>
          <p:cNvPr id="10" name="Kép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282" y="2216621"/>
            <a:ext cx="4074125" cy="2290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02243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Konvolúció</a:t>
            </a:r>
            <a:endParaRPr lang="en-US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Új C# </a:t>
            </a:r>
            <a:r>
              <a:rPr lang="hu-HU" dirty="0" err="1"/>
              <a:t>szkript</a:t>
            </a:r>
            <a:r>
              <a:rPr lang="hu-HU" dirty="0"/>
              <a:t> és Image </a:t>
            </a:r>
            <a:r>
              <a:rPr lang="hu-HU" dirty="0" err="1"/>
              <a:t>Effect</a:t>
            </a:r>
            <a:r>
              <a:rPr lang="hu-HU" dirty="0"/>
              <a:t> </a:t>
            </a:r>
            <a:r>
              <a:rPr lang="hu-HU" dirty="0" err="1"/>
              <a:t>Shader</a:t>
            </a:r>
            <a:endParaRPr lang="hu-HU" dirty="0"/>
          </a:p>
          <a:p>
            <a:pPr lvl="1"/>
            <a:r>
              <a:rPr lang="hu-HU" dirty="0" err="1"/>
              <a:t>ConvolutionEffect</a:t>
            </a:r>
            <a:r>
              <a:rPr lang="hu-HU" dirty="0"/>
              <a:t> és </a:t>
            </a:r>
            <a:r>
              <a:rPr lang="hu-HU" dirty="0" err="1"/>
              <a:t>Convolution</a:t>
            </a:r>
            <a:endParaRPr lang="hu-HU" dirty="0"/>
          </a:p>
          <a:p>
            <a:pPr lvl="1"/>
            <a:endParaRPr lang="hu-HU" dirty="0"/>
          </a:p>
          <a:p>
            <a:pPr lvl="1"/>
            <a:endParaRPr lang="hu-HU" dirty="0"/>
          </a:p>
          <a:p>
            <a:pPr lvl="1"/>
            <a:endParaRPr lang="hu-HU" dirty="0"/>
          </a:p>
          <a:p>
            <a:r>
              <a:rPr lang="hu-HU" dirty="0"/>
              <a:t>(Írjuk át a nevet)</a:t>
            </a:r>
            <a:endParaRPr lang="en-US" dirty="0"/>
          </a:p>
          <a:p>
            <a:endParaRPr lang="en-US" dirty="0"/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2780928"/>
            <a:ext cx="1721644" cy="1214438"/>
          </a:xfrm>
          <a:prstGeom prst="rect">
            <a:avLst/>
          </a:prstGeom>
        </p:spPr>
      </p:pic>
      <p:sp>
        <p:nvSpPr>
          <p:cNvPr id="5" name="Téglalap 4"/>
          <p:cNvSpPr/>
          <p:nvPr/>
        </p:nvSpPr>
        <p:spPr>
          <a:xfrm>
            <a:off x="827584" y="4967295"/>
            <a:ext cx="4572000" cy="13388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350" dirty="0" err="1">
                <a:solidFill>
                  <a:srgbClr val="000000"/>
                </a:solidFill>
                <a:latin typeface="Consolas" panose="020B0609020204030204" pitchFamily="49" charset="0"/>
              </a:rPr>
              <a:t>Shader</a:t>
            </a:r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35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hu-HU" sz="1350" dirty="0" err="1">
                <a:solidFill>
                  <a:srgbClr val="A31515"/>
                </a:solidFill>
                <a:latin typeface="Consolas" panose="020B0609020204030204" pitchFamily="49" charset="0"/>
              </a:rPr>
              <a:t>Custom</a:t>
            </a:r>
            <a:r>
              <a:rPr lang="en-US" sz="1350" dirty="0">
                <a:solidFill>
                  <a:srgbClr val="A31515"/>
                </a:solidFill>
                <a:latin typeface="Consolas" panose="020B0609020204030204" pitchFamily="49" charset="0"/>
              </a:rPr>
              <a:t>/Convolution"</a:t>
            </a:r>
            <a:endParaRPr lang="en-US" sz="13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hu-HU" sz="1350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</a:rPr>
              <a:t>Properties</a:t>
            </a:r>
          </a:p>
          <a:p>
            <a:r>
              <a:rPr lang="hu-HU" sz="1350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hu-HU" sz="135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</a:rPr>
              <a:t>_</a:t>
            </a:r>
            <a:r>
              <a:rPr lang="en-US" sz="1350" dirty="0" err="1">
                <a:solidFill>
                  <a:srgbClr val="000000"/>
                </a:solidFill>
                <a:latin typeface="Consolas" panose="020B0609020204030204" pitchFamily="49" charset="0"/>
              </a:rPr>
              <a:t>MainTex</a:t>
            </a:r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350" dirty="0">
                <a:solidFill>
                  <a:srgbClr val="A31515"/>
                </a:solidFill>
                <a:latin typeface="Consolas" panose="020B0609020204030204" pitchFamily="49" charset="0"/>
              </a:rPr>
              <a:t>"Texture"</a:t>
            </a:r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</a:rPr>
              <a:t>, 2D) = </a:t>
            </a:r>
            <a:r>
              <a:rPr lang="en-US" sz="1350" dirty="0">
                <a:solidFill>
                  <a:srgbClr val="A31515"/>
                </a:solidFill>
                <a:latin typeface="Consolas" panose="020B0609020204030204" pitchFamily="49" charset="0"/>
              </a:rPr>
              <a:t>"white"</a:t>
            </a:r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</a:rPr>
              <a:t> {}</a:t>
            </a:r>
          </a:p>
          <a:p>
            <a:r>
              <a:rPr lang="hu-HU" sz="1350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1350" dirty="0"/>
          </a:p>
        </p:txBody>
      </p:sp>
      <p:sp>
        <p:nvSpPr>
          <p:cNvPr id="6" name="Rectangle 6"/>
          <p:cNvSpPr/>
          <p:nvPr/>
        </p:nvSpPr>
        <p:spPr>
          <a:xfrm>
            <a:off x="852137" y="4967295"/>
            <a:ext cx="2592288" cy="301784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</p:spTree>
    <p:extLst>
      <p:ext uri="{BB962C8B-B14F-4D97-AF65-F5344CB8AC3E}">
        <p14:creationId xmlns:p14="http://schemas.microsoft.com/office/powerpoint/2010/main" val="194396761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Konvolúció</a:t>
            </a:r>
            <a:r>
              <a:rPr lang="hu-HU" dirty="0"/>
              <a:t>: C# </a:t>
            </a:r>
            <a:r>
              <a:rPr lang="hu-HU" dirty="0" err="1"/>
              <a:t>szkript</a:t>
            </a:r>
            <a:endParaRPr lang="en-US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Hasonló az eddigiekhez</a:t>
            </a:r>
            <a:endParaRPr lang="en-US" dirty="0"/>
          </a:p>
        </p:txBody>
      </p:sp>
      <p:sp>
        <p:nvSpPr>
          <p:cNvPr id="4" name="Téglalap 3"/>
          <p:cNvSpPr/>
          <p:nvPr/>
        </p:nvSpPr>
        <p:spPr>
          <a:xfrm>
            <a:off x="762000" y="2762089"/>
            <a:ext cx="7508631" cy="30008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sz="1050" dirty="0" err="1">
                <a:solidFill>
                  <a:srgbClr val="2B91AF"/>
                </a:solidFill>
                <a:latin typeface="Consolas" panose="020B0609020204030204" pitchFamily="49" charset="0"/>
              </a:rPr>
              <a:t>ExecuteInEditMode</a:t>
            </a: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sz="1050" dirty="0" err="1">
                <a:solidFill>
                  <a:srgbClr val="2B91AF"/>
                </a:solidFill>
                <a:latin typeface="Consolas" panose="020B0609020204030204" pitchFamily="49" charset="0"/>
              </a:rPr>
              <a:t>RequireComponent</a:t>
            </a: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050" dirty="0" err="1">
                <a:solidFill>
                  <a:srgbClr val="0000FF"/>
                </a:solidFill>
                <a:latin typeface="Consolas" panose="020B0609020204030204" pitchFamily="49" charset="0"/>
              </a:rPr>
              <a:t>typeof</a:t>
            </a: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050" dirty="0">
                <a:solidFill>
                  <a:srgbClr val="2B91AF"/>
                </a:solidFill>
                <a:latin typeface="Consolas" panose="020B0609020204030204" pitchFamily="49" charset="0"/>
              </a:rPr>
              <a:t>Camera</a:t>
            </a: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</a:rPr>
              <a:t>))]</a:t>
            </a:r>
          </a:p>
          <a:p>
            <a:r>
              <a:rPr lang="en-US" sz="105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5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50" dirty="0" err="1">
                <a:solidFill>
                  <a:srgbClr val="2B91AF"/>
                </a:solidFill>
                <a:latin typeface="Consolas" panose="020B0609020204030204" pitchFamily="49" charset="0"/>
              </a:rPr>
              <a:t>ConvolutionEffect</a:t>
            </a: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en-US" sz="1050" dirty="0" err="1">
                <a:solidFill>
                  <a:srgbClr val="2B91AF"/>
                </a:solidFill>
                <a:latin typeface="Consolas" panose="020B0609020204030204" pitchFamily="49" charset="0"/>
              </a:rPr>
              <a:t>PostEffectsBase</a:t>
            </a: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endParaRPr lang="en-US" sz="10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05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50" dirty="0">
                <a:solidFill>
                  <a:srgbClr val="0000FF"/>
                </a:solidFill>
                <a:latin typeface="Consolas" panose="020B0609020204030204" pitchFamily="49" charset="0"/>
              </a:rPr>
              <a:t>Start</a:t>
            </a: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</a:p>
          <a:p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shader</a:t>
            </a: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050" dirty="0" err="1">
                <a:solidFill>
                  <a:srgbClr val="2B91AF"/>
                </a:solidFill>
                <a:latin typeface="Consolas" panose="020B0609020204030204" pitchFamily="49" charset="0"/>
              </a:rPr>
              <a:t>Shader</a:t>
            </a:r>
            <a:r>
              <a:rPr lang="en-US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.Find</a:t>
            </a: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05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hu-HU" sz="1050" dirty="0" err="1">
                <a:solidFill>
                  <a:srgbClr val="A31515"/>
                </a:solidFill>
                <a:latin typeface="Consolas" panose="020B0609020204030204" pitchFamily="49" charset="0"/>
              </a:rPr>
              <a:t>Custom</a:t>
            </a:r>
            <a:r>
              <a:rPr lang="en-US" sz="1050" dirty="0">
                <a:solidFill>
                  <a:srgbClr val="A31515"/>
                </a:solidFill>
                <a:latin typeface="Consolas" panose="020B0609020204030204" pitchFamily="49" charset="0"/>
              </a:rPr>
              <a:t>/Convolution"</a:t>
            </a: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CreateMaterial</a:t>
            </a: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endParaRPr lang="en-US" sz="10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FR" sz="105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fr-FR" sz="105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fr-FR" sz="105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050" dirty="0">
                <a:solidFill>
                  <a:srgbClr val="0000FF"/>
                </a:solidFill>
                <a:latin typeface="Consolas" panose="020B0609020204030204" pitchFamily="49" charset="0"/>
              </a:rPr>
              <a:t>OnRenderImage</a:t>
            </a:r>
            <a:r>
              <a:rPr lang="fr-FR" sz="105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fr-FR" sz="1050" dirty="0">
                <a:solidFill>
                  <a:srgbClr val="2B91AF"/>
                </a:solidFill>
                <a:latin typeface="Consolas" panose="020B0609020204030204" pitchFamily="49" charset="0"/>
              </a:rPr>
              <a:t>RenderTexture</a:t>
            </a:r>
            <a:r>
              <a:rPr lang="fr-FR" sz="1050" dirty="0">
                <a:solidFill>
                  <a:srgbClr val="000000"/>
                </a:solidFill>
                <a:latin typeface="Consolas" panose="020B0609020204030204" pitchFamily="49" charset="0"/>
              </a:rPr>
              <a:t> source, </a:t>
            </a:r>
            <a:r>
              <a:rPr lang="fr-FR" sz="1050" dirty="0">
                <a:solidFill>
                  <a:srgbClr val="2B91AF"/>
                </a:solidFill>
                <a:latin typeface="Consolas" panose="020B0609020204030204" pitchFamily="49" charset="0"/>
              </a:rPr>
              <a:t>RenderTexture</a:t>
            </a:r>
            <a:r>
              <a:rPr lang="fr-FR" sz="1050" dirty="0">
                <a:solidFill>
                  <a:srgbClr val="000000"/>
                </a:solidFill>
                <a:latin typeface="Consolas" panose="020B0609020204030204" pitchFamily="49" charset="0"/>
              </a:rPr>
              <a:t> destination) {</a:t>
            </a:r>
          </a:p>
          <a:p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05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CreateMaterial</a:t>
            </a: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</a:rPr>
              <a:t>()) {</a:t>
            </a:r>
          </a:p>
          <a:p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050" dirty="0" err="1">
                <a:solidFill>
                  <a:srgbClr val="2B91AF"/>
                </a:solidFill>
                <a:latin typeface="Consolas" panose="020B0609020204030204" pitchFamily="49" charset="0"/>
              </a:rPr>
              <a:t>Graphics</a:t>
            </a:r>
            <a:r>
              <a:rPr lang="en-US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.Blit</a:t>
            </a: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</a:rPr>
              <a:t>(source, destination, material);</a:t>
            </a:r>
          </a:p>
          <a:p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050" dirty="0">
                <a:solidFill>
                  <a:srgbClr val="0000FF"/>
                </a:solidFill>
                <a:latin typeface="Consolas" panose="020B0609020204030204" pitchFamily="49" charset="0"/>
              </a:rPr>
              <a:t>else</a:t>
            </a: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050" dirty="0" err="1">
                <a:solidFill>
                  <a:srgbClr val="2B91AF"/>
                </a:solidFill>
                <a:latin typeface="Consolas" panose="020B0609020204030204" pitchFamily="49" charset="0"/>
              </a:rPr>
              <a:t>Graphics</a:t>
            </a:r>
            <a:r>
              <a:rPr lang="en-US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.Blit</a:t>
            </a: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</a:rPr>
              <a:t>(source, destination);</a:t>
            </a:r>
          </a:p>
          <a:p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1050" dirty="0"/>
          </a:p>
        </p:txBody>
      </p:sp>
      <p:sp>
        <p:nvSpPr>
          <p:cNvPr id="5" name="Rectangle 6"/>
          <p:cNvSpPr/>
          <p:nvPr/>
        </p:nvSpPr>
        <p:spPr>
          <a:xfrm>
            <a:off x="1304377" y="3568488"/>
            <a:ext cx="3209008" cy="260562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</p:spTree>
    <p:extLst>
      <p:ext uri="{BB962C8B-B14F-4D97-AF65-F5344CB8AC3E}">
        <p14:creationId xmlns:p14="http://schemas.microsoft.com/office/powerpoint/2010/main" val="373983086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Konvolúció</a:t>
            </a:r>
            <a:r>
              <a:rPr lang="hu-HU" dirty="0"/>
              <a:t>: </a:t>
            </a:r>
            <a:r>
              <a:rPr lang="hu-HU" dirty="0" err="1"/>
              <a:t>shader</a:t>
            </a:r>
            <a:endParaRPr lang="en-US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Végig kell látogatnunk a szomszéd </a:t>
            </a:r>
            <a:r>
              <a:rPr lang="hu-HU" dirty="0" err="1"/>
              <a:t>texeleket</a:t>
            </a:r>
            <a:endParaRPr lang="hu-HU" dirty="0"/>
          </a:p>
          <a:p>
            <a:endParaRPr lang="hu-HU" dirty="0"/>
          </a:p>
          <a:p>
            <a:endParaRPr lang="hu-HU" dirty="0"/>
          </a:p>
          <a:p>
            <a:endParaRPr lang="hu-HU" dirty="0"/>
          </a:p>
        </p:txBody>
      </p:sp>
      <p:pic>
        <p:nvPicPr>
          <p:cNvPr id="6" name="Picture 4" descr="http://www.coe.neu.edu/Research/rcl/projects/adaptableCUDA/SlidingWindo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039" y="2548148"/>
            <a:ext cx="4517492" cy="1310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églalap 8"/>
          <p:cNvSpPr/>
          <p:nvPr/>
        </p:nvSpPr>
        <p:spPr>
          <a:xfrm>
            <a:off x="828531" y="4513619"/>
            <a:ext cx="4572000" cy="71558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</a:rPr>
              <a:t>fixed4 frag (v2f </a:t>
            </a:r>
            <a:r>
              <a:rPr lang="en-US" sz="135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</a:rPr>
              <a:t>) : </a:t>
            </a:r>
            <a:r>
              <a:rPr lang="en-US" sz="1350" dirty="0" err="1">
                <a:solidFill>
                  <a:srgbClr val="000000"/>
                </a:solidFill>
                <a:latin typeface="Consolas" panose="020B0609020204030204" pitchFamily="49" charset="0"/>
              </a:rPr>
              <a:t>SV_Target</a:t>
            </a:r>
            <a:endParaRPr lang="en-US" sz="13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hu-HU" sz="1350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</a:rPr>
              <a:t>fixed4 col = tex2D(_</a:t>
            </a:r>
            <a:r>
              <a:rPr lang="en-US" sz="1350" dirty="0" err="1">
                <a:solidFill>
                  <a:srgbClr val="000000"/>
                </a:solidFill>
                <a:latin typeface="Consolas" panose="020B0609020204030204" pitchFamily="49" charset="0"/>
              </a:rPr>
              <a:t>MainTex</a:t>
            </a:r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350" dirty="0" err="1">
                <a:solidFill>
                  <a:srgbClr val="000000"/>
                </a:solidFill>
                <a:latin typeface="Consolas" panose="020B0609020204030204" pitchFamily="49" charset="0"/>
              </a:rPr>
              <a:t>i.uv</a:t>
            </a:r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US" sz="1350" dirty="0"/>
          </a:p>
        </p:txBody>
      </p:sp>
      <p:sp>
        <p:nvSpPr>
          <p:cNvPr id="10" name="Rectangle 6"/>
          <p:cNvSpPr/>
          <p:nvPr/>
        </p:nvSpPr>
        <p:spPr>
          <a:xfrm>
            <a:off x="3764572" y="4910194"/>
            <a:ext cx="766397" cy="301784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pic>
        <p:nvPicPr>
          <p:cNvPr id="5" name="Kép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7734" y="3164303"/>
            <a:ext cx="3195099" cy="424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7722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Konvolúció</a:t>
            </a:r>
            <a:r>
              <a:rPr lang="hu-HU" dirty="0"/>
              <a:t>: </a:t>
            </a:r>
            <a:r>
              <a:rPr lang="hu-HU" dirty="0" err="1"/>
              <a:t>shader</a:t>
            </a:r>
            <a:endParaRPr lang="en-US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Automatikusan kitöltött paraméter: </a:t>
            </a:r>
            <a:r>
              <a:rPr lang="hu-HU" dirty="0" err="1"/>
              <a:t>texel</a:t>
            </a:r>
            <a:r>
              <a:rPr lang="hu-HU" dirty="0"/>
              <a:t> méret</a:t>
            </a:r>
          </a:p>
          <a:p>
            <a:pPr lvl="1"/>
            <a:r>
              <a:rPr lang="hu-HU" dirty="0"/>
              <a:t>A felbontás </a:t>
            </a:r>
            <a:r>
              <a:rPr lang="hu-HU" dirty="0" err="1"/>
              <a:t>reciproka</a:t>
            </a:r>
            <a:endParaRPr lang="hu-HU" dirty="0"/>
          </a:p>
          <a:p>
            <a:pPr lvl="1"/>
            <a:r>
              <a:rPr lang="hu-HU" dirty="0"/>
              <a:t>Textúra neve + </a:t>
            </a:r>
            <a:r>
              <a:rPr lang="hu-HU" b="1" dirty="0"/>
              <a:t>”_</a:t>
            </a:r>
            <a:r>
              <a:rPr lang="hu-HU" b="1" dirty="0" err="1"/>
              <a:t>TexelSize</a:t>
            </a:r>
            <a:r>
              <a:rPr lang="hu-HU" b="1" dirty="0"/>
              <a:t>”</a:t>
            </a:r>
            <a:r>
              <a:rPr lang="hu-HU" dirty="0"/>
              <a:t> posztfix</a:t>
            </a:r>
          </a:p>
          <a:p>
            <a:r>
              <a:rPr lang="hu-HU" dirty="0"/>
              <a:t>Deklarálni kell a </a:t>
            </a:r>
            <a:r>
              <a:rPr lang="hu-HU" dirty="0" err="1"/>
              <a:t>shaderben</a:t>
            </a:r>
            <a:endParaRPr lang="hu-HU" dirty="0"/>
          </a:p>
          <a:p>
            <a:endParaRPr lang="hu-HU" dirty="0"/>
          </a:p>
          <a:p>
            <a:endParaRPr lang="hu-HU" dirty="0"/>
          </a:p>
          <a:p>
            <a:endParaRPr lang="hu-HU" dirty="0"/>
          </a:p>
          <a:p>
            <a:endParaRPr lang="hu-HU" dirty="0"/>
          </a:p>
          <a:p>
            <a:endParaRPr lang="hu-HU" dirty="0"/>
          </a:p>
        </p:txBody>
      </p:sp>
      <p:sp>
        <p:nvSpPr>
          <p:cNvPr id="4" name="Téglalap 3"/>
          <p:cNvSpPr/>
          <p:nvPr/>
        </p:nvSpPr>
        <p:spPr>
          <a:xfrm>
            <a:off x="826477" y="4686235"/>
            <a:ext cx="460961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u-HU" sz="2400" dirty="0">
                <a:solidFill>
                  <a:schemeClr val="bg1">
                    <a:lumMod val="65000"/>
                  </a:schemeClr>
                </a:solidFill>
              </a:rPr>
              <a:t>sampler2D _</a:t>
            </a:r>
            <a:r>
              <a:rPr lang="hu-HU" sz="2400" dirty="0" err="1">
                <a:solidFill>
                  <a:schemeClr val="bg1">
                    <a:lumMod val="65000"/>
                  </a:schemeClr>
                </a:solidFill>
              </a:rPr>
              <a:t>MainTex</a:t>
            </a:r>
            <a:r>
              <a:rPr lang="hu-HU" sz="2400" dirty="0">
                <a:solidFill>
                  <a:schemeClr val="bg1">
                    <a:lumMod val="65000"/>
                  </a:schemeClr>
                </a:solidFill>
              </a:rPr>
              <a:t>;</a:t>
            </a:r>
          </a:p>
          <a:p>
            <a:r>
              <a:rPr lang="hu-HU" sz="2400" dirty="0"/>
              <a:t>float4 _</a:t>
            </a:r>
            <a:r>
              <a:rPr lang="hu-HU" sz="2400" dirty="0" err="1"/>
              <a:t>MainTex</a:t>
            </a:r>
            <a:r>
              <a:rPr lang="hu-HU" sz="2400" dirty="0" err="1">
                <a:solidFill>
                  <a:srgbClr val="FF0000"/>
                </a:solidFill>
              </a:rPr>
              <a:t>_TexelSize</a:t>
            </a:r>
            <a:r>
              <a:rPr lang="hu-HU" sz="2400" dirty="0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80074371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Konvolúció</a:t>
            </a:r>
            <a:r>
              <a:rPr lang="hu-HU" dirty="0"/>
              <a:t>: </a:t>
            </a:r>
            <a:r>
              <a:rPr lang="hu-HU" dirty="0" err="1"/>
              <a:t>shader</a:t>
            </a:r>
            <a:endParaRPr lang="en-US" dirty="0"/>
          </a:p>
        </p:txBody>
      </p:sp>
      <p:sp>
        <p:nvSpPr>
          <p:cNvPr id="5" name="Téglalap 4"/>
          <p:cNvSpPr/>
          <p:nvPr/>
        </p:nvSpPr>
        <p:spPr>
          <a:xfrm>
            <a:off x="460131" y="2125266"/>
            <a:ext cx="8423031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float4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frag(v2f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) :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SV_Target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hu-HU" sz="1200" dirty="0">
                <a:solidFill>
                  <a:srgbClr val="0000FF"/>
                </a:solidFill>
                <a:latin typeface="Consolas" panose="020B0609020204030204" pitchFamily="49" charset="0"/>
              </a:rPr>
              <a:t>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float4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col =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float4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(0,0,0,0);</a:t>
            </a:r>
          </a:p>
          <a:p>
            <a:r>
              <a:rPr lang="hu-HU" sz="1200" dirty="0">
                <a:solidFill>
                  <a:srgbClr val="0000FF"/>
                </a:solidFill>
                <a:latin typeface="Consolas" panose="020B0609020204030204" pitchFamily="49" charset="0"/>
              </a:rPr>
              <a:t>   </a:t>
            </a:r>
            <a:r>
              <a:rPr lang="en-US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kernelWidth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= 3;</a:t>
            </a:r>
            <a:r>
              <a:rPr lang="hu-HU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</a:rPr>
              <a:t>// </a:t>
            </a:r>
            <a:r>
              <a:rPr lang="hu-HU" sz="1200" dirty="0">
                <a:solidFill>
                  <a:srgbClr val="008000"/>
                </a:solidFill>
                <a:latin typeface="Consolas" panose="020B0609020204030204" pitchFamily="49" charset="0"/>
              </a:rPr>
              <a:t>ablak szélessége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hu-HU" sz="1200" dirty="0">
                <a:solidFill>
                  <a:srgbClr val="0000FF"/>
                </a:solidFill>
                <a:latin typeface="Consolas" panose="020B0609020204030204" pitchFamily="49" charset="0"/>
              </a:rPr>
              <a:t>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float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weights[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kernelWidth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*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kernelWidth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] = {</a:t>
            </a:r>
            <a:r>
              <a:rPr lang="hu-HU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</a:rPr>
              <a:t>// </a:t>
            </a:r>
            <a:r>
              <a:rPr lang="hu-HU" sz="1200" dirty="0">
                <a:solidFill>
                  <a:srgbClr val="008000"/>
                </a:solidFill>
                <a:latin typeface="Consolas" panose="020B0609020204030204" pitchFamily="49" charset="0"/>
              </a:rPr>
              <a:t>súlymátrix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hu-HU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0, 0, 0,</a:t>
            </a:r>
          </a:p>
          <a:p>
            <a:r>
              <a:rPr lang="hu-HU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0, 1, 0,</a:t>
            </a:r>
            <a:r>
              <a:rPr lang="hu-HU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</a:rPr>
              <a:t>// </a:t>
            </a:r>
            <a:r>
              <a:rPr lang="hu-HU" sz="1200" dirty="0">
                <a:solidFill>
                  <a:srgbClr val="008000"/>
                </a:solidFill>
                <a:latin typeface="Consolas" panose="020B0609020204030204" pitchFamily="49" charset="0"/>
              </a:rPr>
              <a:t>mátrix középpontja: feldolgozott pixel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hu-HU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0, 0, 0 };</a:t>
            </a:r>
          </a:p>
          <a:p>
            <a:r>
              <a:rPr lang="hu-HU" sz="1200" dirty="0">
                <a:solidFill>
                  <a:srgbClr val="0000FF"/>
                </a:solidFill>
                <a:latin typeface="Consolas" panose="020B0609020204030204" pitchFamily="49" charset="0"/>
              </a:rPr>
              <a:t>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float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weightSum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= 0, weight = 0;</a:t>
            </a:r>
          </a:p>
          <a:p>
            <a:r>
              <a:rPr lang="pl-PL" sz="1200" dirty="0">
                <a:solidFill>
                  <a:srgbClr val="0000FF"/>
                </a:solidFill>
                <a:latin typeface="Consolas" panose="020B0609020204030204" pitchFamily="49" charset="0"/>
              </a:rPr>
              <a:t>   for</a:t>
            </a:r>
            <a:r>
              <a:rPr lang="pl-PL" sz="12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pl-PL" sz="12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pl-PL" sz="1200" dirty="0">
                <a:solidFill>
                  <a:srgbClr val="000000"/>
                </a:solidFill>
                <a:latin typeface="Consolas" panose="020B0609020204030204" pitchFamily="49" charset="0"/>
              </a:rPr>
              <a:t> u = -kernelWidth / 2; u &lt;= kernelWidth / 2; ++u) { </a:t>
            </a:r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</a:rPr>
              <a:t>// </a:t>
            </a:r>
            <a:r>
              <a:rPr lang="hu-HU" sz="1200" dirty="0">
                <a:solidFill>
                  <a:srgbClr val="008000"/>
                </a:solidFill>
                <a:latin typeface="Consolas" panose="020B0609020204030204" pitchFamily="49" charset="0"/>
              </a:rPr>
              <a:t>szomszédok</a:t>
            </a:r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</a:rPr>
              <a:t> (</a:t>
            </a:r>
            <a:r>
              <a:rPr lang="hu-HU" sz="1200" dirty="0">
                <a:solidFill>
                  <a:srgbClr val="008000"/>
                </a:solidFill>
                <a:latin typeface="Consolas" panose="020B0609020204030204" pitchFamily="49" charset="0"/>
              </a:rPr>
              <a:t>vízszintes</a:t>
            </a:r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</a:rPr>
              <a:t>)</a:t>
            </a:r>
            <a:endParaRPr lang="pl-PL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hu-HU" sz="1200" dirty="0">
                <a:solidFill>
                  <a:srgbClr val="0000FF"/>
                </a:solidFill>
                <a:latin typeface="Consolas" panose="020B0609020204030204" pitchFamily="49" charset="0"/>
              </a:rPr>
              <a:t>  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v = -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kernelWidth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/ 2; v &lt;=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kernelWidth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/ 2; ++v) {</a:t>
            </a:r>
            <a:r>
              <a:rPr lang="hu-HU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</a:rPr>
              <a:t>// </a:t>
            </a:r>
            <a:r>
              <a:rPr lang="hu-HU" sz="1200" dirty="0">
                <a:solidFill>
                  <a:srgbClr val="008000"/>
                </a:solidFill>
                <a:latin typeface="Consolas" panose="020B0609020204030204" pitchFamily="49" charset="0"/>
              </a:rPr>
              <a:t>szomszédok</a:t>
            </a:r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</a:rPr>
              <a:t> (</a:t>
            </a:r>
            <a:r>
              <a:rPr lang="hu-HU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függoleges</a:t>
            </a:r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</a:rPr>
              <a:t>)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hu-HU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weight = weights[(u +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kernelWidth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/ 2) *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kernelWidth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+ (v +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kernelWidth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/ 2)];</a:t>
            </a:r>
          </a:p>
          <a:p>
            <a:r>
              <a:rPr lang="hu-HU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col += weight *</a:t>
            </a:r>
            <a:r>
              <a:rPr lang="hu-HU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tex2D(_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MainTex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hu-HU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i.uv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endParaRPr lang="hu-HU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hu-HU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             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float2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(u*_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MainTex_TexelSize.x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, v*_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MainTex_TexelSize.y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  <a:p>
            <a:r>
              <a:rPr lang="hu-HU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weightSum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+= weight;</a:t>
            </a:r>
            <a:r>
              <a:rPr lang="hu-HU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</a:rPr>
              <a:t>// </a:t>
            </a:r>
            <a:r>
              <a:rPr lang="hu-HU" sz="1200" dirty="0">
                <a:solidFill>
                  <a:srgbClr val="008000"/>
                </a:solidFill>
                <a:latin typeface="Consolas" panose="020B0609020204030204" pitchFamily="49" charset="0"/>
              </a:rPr>
              <a:t>súlyösszeg, </a:t>
            </a:r>
            <a:r>
              <a:rPr lang="hu-HU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normalizációhoz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hu-HU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hu-HU" sz="1200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hu-HU" sz="1200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col /=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weightSum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+ 0.001;</a:t>
            </a:r>
            <a:r>
              <a:rPr lang="hu-HU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</a:rPr>
              <a:t>//</a:t>
            </a:r>
            <a:r>
              <a:rPr lang="hu-HU" sz="1200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hu-HU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normalizáció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hu-HU" sz="1200" dirty="0">
                <a:solidFill>
                  <a:srgbClr val="0000FF"/>
                </a:solidFill>
                <a:latin typeface="Consolas" panose="020B0609020204030204" pitchFamily="49" charset="0"/>
              </a:rPr>
              <a:t>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col;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95384064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Konvolúció</a:t>
            </a:r>
            <a:r>
              <a:rPr lang="hu-HU" dirty="0"/>
              <a:t>: élesítés</a:t>
            </a:r>
            <a:endParaRPr lang="en-US" dirty="0"/>
          </a:p>
        </p:txBody>
      </p:sp>
      <p:sp>
        <p:nvSpPr>
          <p:cNvPr id="5" name="Téglalap 4"/>
          <p:cNvSpPr/>
          <p:nvPr/>
        </p:nvSpPr>
        <p:spPr>
          <a:xfrm>
            <a:off x="460131" y="2125266"/>
            <a:ext cx="8423031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float4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frag(v2f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) :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SV_Target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hu-HU" sz="1200" dirty="0">
                <a:solidFill>
                  <a:srgbClr val="0000FF"/>
                </a:solidFill>
                <a:latin typeface="Consolas" panose="020B0609020204030204" pitchFamily="49" charset="0"/>
              </a:rPr>
              <a:t>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float4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col =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float4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(0,0,0,0);</a:t>
            </a:r>
          </a:p>
          <a:p>
            <a:r>
              <a:rPr lang="hu-HU" sz="1200" dirty="0">
                <a:solidFill>
                  <a:srgbClr val="0000FF"/>
                </a:solidFill>
                <a:latin typeface="Consolas" panose="020B0609020204030204" pitchFamily="49" charset="0"/>
              </a:rPr>
              <a:t>   </a:t>
            </a:r>
            <a:r>
              <a:rPr lang="en-US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kernelWidth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= 3;</a:t>
            </a:r>
            <a:r>
              <a:rPr lang="hu-HU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</a:rPr>
              <a:t>// width of the filter window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hu-HU" sz="1200" dirty="0">
                <a:solidFill>
                  <a:srgbClr val="0000FF"/>
                </a:solidFill>
                <a:latin typeface="Consolas" panose="020B0609020204030204" pitchFamily="49" charset="0"/>
              </a:rPr>
              <a:t>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float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weights[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kernelWidth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*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kernelWidth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] = {</a:t>
            </a:r>
            <a:r>
              <a:rPr lang="hu-HU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</a:rPr>
              <a:t>// filter weight matrix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hu-HU" sz="1200" dirty="0">
                <a:solidFill>
                  <a:srgbClr val="FF0000"/>
                </a:solidFill>
                <a:latin typeface="Consolas" panose="020B0609020204030204" pitchFamily="49" charset="0"/>
              </a:rPr>
              <a:t>      </a:t>
            </a:r>
            <a:r>
              <a:rPr lang="en-US" sz="1200" dirty="0">
                <a:solidFill>
                  <a:srgbClr val="FF0000"/>
                </a:solidFill>
                <a:latin typeface="Consolas" panose="020B0609020204030204" pitchFamily="49" charset="0"/>
              </a:rPr>
              <a:t>0,-1, 0,</a:t>
            </a:r>
          </a:p>
          <a:p>
            <a:r>
              <a:rPr lang="hu-HU" sz="1200" dirty="0">
                <a:solidFill>
                  <a:srgbClr val="FF0000"/>
                </a:solidFill>
                <a:latin typeface="Consolas" panose="020B0609020204030204" pitchFamily="49" charset="0"/>
              </a:rPr>
              <a:t>     </a:t>
            </a:r>
            <a:r>
              <a:rPr lang="en-US" sz="1200" dirty="0">
                <a:solidFill>
                  <a:srgbClr val="FF0000"/>
                </a:solidFill>
                <a:latin typeface="Consolas" panose="020B0609020204030204" pitchFamily="49" charset="0"/>
              </a:rPr>
              <a:t>-1, 5,-1,</a:t>
            </a:r>
          </a:p>
          <a:p>
            <a:r>
              <a:rPr lang="hu-HU" sz="1200" dirty="0">
                <a:solidFill>
                  <a:srgbClr val="FF0000"/>
                </a:solidFill>
                <a:latin typeface="Consolas" panose="020B0609020204030204" pitchFamily="49" charset="0"/>
              </a:rPr>
              <a:t>      </a:t>
            </a:r>
            <a:r>
              <a:rPr lang="en-US" sz="1200" dirty="0">
                <a:solidFill>
                  <a:srgbClr val="FF0000"/>
                </a:solidFill>
                <a:latin typeface="Consolas" panose="020B0609020204030204" pitchFamily="49" charset="0"/>
              </a:rPr>
              <a:t>0,-1, 0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};</a:t>
            </a:r>
          </a:p>
          <a:p>
            <a:r>
              <a:rPr lang="hu-HU" sz="1200" dirty="0">
                <a:solidFill>
                  <a:srgbClr val="0000FF"/>
                </a:solidFill>
                <a:latin typeface="Consolas" panose="020B0609020204030204" pitchFamily="49" charset="0"/>
              </a:rPr>
              <a:t>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float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weightSum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= 0, weight = 0;</a:t>
            </a:r>
          </a:p>
          <a:p>
            <a:r>
              <a:rPr lang="pl-PL" sz="1200" dirty="0">
                <a:solidFill>
                  <a:srgbClr val="0000FF"/>
                </a:solidFill>
                <a:latin typeface="Consolas" panose="020B0609020204030204" pitchFamily="49" charset="0"/>
              </a:rPr>
              <a:t>   for</a:t>
            </a:r>
            <a:r>
              <a:rPr lang="pl-PL" sz="12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pl-PL" sz="12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pl-PL" sz="1200" dirty="0">
                <a:solidFill>
                  <a:srgbClr val="000000"/>
                </a:solidFill>
                <a:latin typeface="Consolas" panose="020B0609020204030204" pitchFamily="49" charset="0"/>
              </a:rPr>
              <a:t> u = -kernelWidth / 2; u &lt;= kernelWidth / 2; ++u) { </a:t>
            </a:r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</a:rPr>
              <a:t>// visit </a:t>
            </a:r>
            <a:r>
              <a:rPr lang="en-US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neighbours</a:t>
            </a:r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</a:rPr>
              <a:t> (horizontal)</a:t>
            </a:r>
            <a:endParaRPr lang="pl-PL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hu-HU" sz="1200" dirty="0">
                <a:solidFill>
                  <a:srgbClr val="0000FF"/>
                </a:solidFill>
                <a:latin typeface="Consolas" panose="020B0609020204030204" pitchFamily="49" charset="0"/>
              </a:rPr>
              <a:t>  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v = -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kernelWidth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/ 2; v &lt;=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kernelWidth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/ 2; ++v) {</a:t>
            </a:r>
            <a:r>
              <a:rPr lang="hu-HU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</a:rPr>
              <a:t>// visit </a:t>
            </a:r>
            <a:r>
              <a:rPr lang="en-US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neighbours</a:t>
            </a:r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</a:rPr>
              <a:t> (</a:t>
            </a:r>
            <a:r>
              <a:rPr lang="hu-HU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vertical</a:t>
            </a:r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</a:rPr>
              <a:t>)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hu-HU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weight = weights[(u +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kernelWidth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/ 2) *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kernelWidth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+ (v +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kernelWidth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/ 2)];</a:t>
            </a:r>
          </a:p>
          <a:p>
            <a:r>
              <a:rPr lang="hu-HU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col += weight *</a:t>
            </a:r>
            <a:r>
              <a:rPr lang="hu-HU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tex2D(_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MainTex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hu-HU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i.uv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endParaRPr lang="hu-HU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hu-HU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             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float2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(u*_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MainTex_TexelSize.x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, v*_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MainTex_TexelSize.y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  <a:p>
            <a:r>
              <a:rPr lang="hu-HU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weightSum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+= weight;</a:t>
            </a:r>
            <a:r>
              <a:rPr lang="hu-HU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</a:rPr>
              <a:t>// sum up weights for normalization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hu-HU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hu-HU" sz="1200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hu-HU" sz="1200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col /=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weightSum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+ 0.001;</a:t>
            </a:r>
            <a:r>
              <a:rPr lang="hu-HU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</a:rPr>
              <a:t>// normalization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hu-HU" sz="1200" dirty="0">
                <a:solidFill>
                  <a:srgbClr val="0000FF"/>
                </a:solidFill>
                <a:latin typeface="Consolas" panose="020B0609020204030204" pitchFamily="49" charset="0"/>
              </a:rPr>
              <a:t>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col;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1200" dirty="0"/>
          </a:p>
        </p:txBody>
      </p:sp>
      <p:pic>
        <p:nvPicPr>
          <p:cNvPr id="3" name="Kép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233" y="2414587"/>
            <a:ext cx="5706929" cy="3207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24111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Élesítés (</a:t>
            </a:r>
            <a:r>
              <a:rPr lang="hu-HU" dirty="0" err="1"/>
              <a:t>Unsharp</a:t>
            </a:r>
            <a:r>
              <a:rPr lang="hu-HU" dirty="0"/>
              <a:t> </a:t>
            </a:r>
            <a:r>
              <a:rPr lang="hu-HU" dirty="0" err="1"/>
              <a:t>masking</a:t>
            </a:r>
            <a:r>
              <a:rPr lang="hu-HU" dirty="0"/>
              <a:t>)</a:t>
            </a:r>
            <a:endParaRPr lang="en-US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Alapötlet: adjuk hozzá az éleket a képhez</a:t>
            </a:r>
            <a:endParaRPr lang="en-US" dirty="0"/>
          </a:p>
        </p:txBody>
      </p:sp>
      <p:grpSp>
        <p:nvGrpSpPr>
          <p:cNvPr id="13" name="Csoportba foglalás 12"/>
          <p:cNvGrpSpPr/>
          <p:nvPr/>
        </p:nvGrpSpPr>
        <p:grpSpPr>
          <a:xfrm>
            <a:off x="1100138" y="2852937"/>
            <a:ext cx="1521619" cy="1521619"/>
            <a:chOff x="1466850" y="2857500"/>
            <a:chExt cx="2028825" cy="2028825"/>
          </a:xfrm>
        </p:grpSpPr>
        <p:sp>
          <p:nvSpPr>
            <p:cNvPr id="4" name="Téglalap 3"/>
            <p:cNvSpPr/>
            <p:nvPr/>
          </p:nvSpPr>
          <p:spPr>
            <a:xfrm>
              <a:off x="1466850" y="2857500"/>
              <a:ext cx="676275" cy="6762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u-HU" sz="2700" dirty="0">
                  <a:solidFill>
                    <a:schemeClr val="tx1"/>
                  </a:solidFill>
                </a:rPr>
                <a:t>0</a:t>
              </a:r>
              <a:endParaRPr lang="en-US" sz="2700" dirty="0">
                <a:solidFill>
                  <a:schemeClr val="tx1"/>
                </a:solidFill>
              </a:endParaRPr>
            </a:p>
          </p:txBody>
        </p:sp>
        <p:sp>
          <p:nvSpPr>
            <p:cNvPr id="5" name="Téglalap 4"/>
            <p:cNvSpPr/>
            <p:nvPr/>
          </p:nvSpPr>
          <p:spPr>
            <a:xfrm>
              <a:off x="2143125" y="2857500"/>
              <a:ext cx="676275" cy="6762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u-HU" sz="2700" dirty="0">
                  <a:solidFill>
                    <a:schemeClr val="tx1"/>
                  </a:solidFill>
                </a:rPr>
                <a:t>-1</a:t>
              </a:r>
              <a:endParaRPr lang="en-US" sz="2700" dirty="0">
                <a:solidFill>
                  <a:schemeClr val="tx1"/>
                </a:solidFill>
              </a:endParaRPr>
            </a:p>
          </p:txBody>
        </p:sp>
        <p:sp>
          <p:nvSpPr>
            <p:cNvPr id="6" name="Téglalap 5"/>
            <p:cNvSpPr/>
            <p:nvPr/>
          </p:nvSpPr>
          <p:spPr>
            <a:xfrm>
              <a:off x="2819400" y="2857500"/>
              <a:ext cx="676275" cy="6762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u-HU" sz="2700" dirty="0">
                  <a:solidFill>
                    <a:schemeClr val="tx1"/>
                  </a:solidFill>
                </a:rPr>
                <a:t>0</a:t>
              </a:r>
              <a:endParaRPr lang="en-US" sz="2700" dirty="0">
                <a:solidFill>
                  <a:schemeClr val="tx1"/>
                </a:solidFill>
              </a:endParaRPr>
            </a:p>
          </p:txBody>
        </p:sp>
        <p:sp>
          <p:nvSpPr>
            <p:cNvPr id="7" name="Téglalap 6"/>
            <p:cNvSpPr/>
            <p:nvPr/>
          </p:nvSpPr>
          <p:spPr>
            <a:xfrm>
              <a:off x="1466850" y="3533775"/>
              <a:ext cx="676275" cy="6762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u-HU" sz="2700" dirty="0">
                  <a:solidFill>
                    <a:schemeClr val="tx1"/>
                  </a:solidFill>
                </a:rPr>
                <a:t>-1</a:t>
              </a:r>
              <a:endParaRPr lang="en-US" sz="2700" dirty="0">
                <a:solidFill>
                  <a:schemeClr val="tx1"/>
                </a:solidFill>
              </a:endParaRPr>
            </a:p>
          </p:txBody>
        </p:sp>
        <p:sp>
          <p:nvSpPr>
            <p:cNvPr id="8" name="Téglalap 7"/>
            <p:cNvSpPr/>
            <p:nvPr/>
          </p:nvSpPr>
          <p:spPr>
            <a:xfrm>
              <a:off x="2143125" y="3533775"/>
              <a:ext cx="676275" cy="6762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u-HU" sz="2700" dirty="0">
                  <a:solidFill>
                    <a:schemeClr val="tx1"/>
                  </a:solidFill>
                </a:rPr>
                <a:t>5</a:t>
              </a:r>
              <a:endParaRPr lang="en-US" sz="2700" dirty="0">
                <a:solidFill>
                  <a:schemeClr val="tx1"/>
                </a:solidFill>
              </a:endParaRPr>
            </a:p>
          </p:txBody>
        </p:sp>
        <p:sp>
          <p:nvSpPr>
            <p:cNvPr id="9" name="Téglalap 8"/>
            <p:cNvSpPr/>
            <p:nvPr/>
          </p:nvSpPr>
          <p:spPr>
            <a:xfrm>
              <a:off x="2819400" y="3533775"/>
              <a:ext cx="676275" cy="6762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u-HU" sz="2700" dirty="0">
                  <a:solidFill>
                    <a:schemeClr val="tx1"/>
                  </a:solidFill>
                </a:rPr>
                <a:t>-1</a:t>
              </a:r>
              <a:endParaRPr lang="en-US" sz="2700" dirty="0">
                <a:solidFill>
                  <a:schemeClr val="tx1"/>
                </a:solidFill>
              </a:endParaRPr>
            </a:p>
          </p:txBody>
        </p:sp>
        <p:sp>
          <p:nvSpPr>
            <p:cNvPr id="10" name="Téglalap 9"/>
            <p:cNvSpPr/>
            <p:nvPr/>
          </p:nvSpPr>
          <p:spPr>
            <a:xfrm>
              <a:off x="1466850" y="4210050"/>
              <a:ext cx="676275" cy="6762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u-HU" sz="2700" dirty="0">
                  <a:solidFill>
                    <a:schemeClr val="tx1"/>
                  </a:solidFill>
                </a:rPr>
                <a:t>0</a:t>
              </a:r>
              <a:endParaRPr lang="en-US" sz="2700" dirty="0">
                <a:solidFill>
                  <a:schemeClr val="tx1"/>
                </a:solidFill>
              </a:endParaRPr>
            </a:p>
          </p:txBody>
        </p:sp>
        <p:sp>
          <p:nvSpPr>
            <p:cNvPr id="11" name="Téglalap 10"/>
            <p:cNvSpPr/>
            <p:nvPr/>
          </p:nvSpPr>
          <p:spPr>
            <a:xfrm>
              <a:off x="2143125" y="4210050"/>
              <a:ext cx="676275" cy="6762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u-HU" sz="2700" dirty="0">
                  <a:solidFill>
                    <a:schemeClr val="tx1"/>
                  </a:solidFill>
                </a:rPr>
                <a:t>-1</a:t>
              </a:r>
              <a:endParaRPr lang="en-US" sz="2700" dirty="0">
                <a:solidFill>
                  <a:schemeClr val="tx1"/>
                </a:solidFill>
              </a:endParaRPr>
            </a:p>
          </p:txBody>
        </p:sp>
        <p:sp>
          <p:nvSpPr>
            <p:cNvPr id="12" name="Téglalap 11"/>
            <p:cNvSpPr/>
            <p:nvPr/>
          </p:nvSpPr>
          <p:spPr>
            <a:xfrm>
              <a:off x="2819400" y="4210050"/>
              <a:ext cx="676275" cy="6762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u-HU" sz="2700" dirty="0">
                  <a:solidFill>
                    <a:schemeClr val="tx1"/>
                  </a:solidFill>
                </a:rPr>
                <a:t>0</a:t>
              </a:r>
              <a:endParaRPr lang="en-US" sz="27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4" name="Csoportba foglalás 13"/>
          <p:cNvGrpSpPr/>
          <p:nvPr/>
        </p:nvGrpSpPr>
        <p:grpSpPr>
          <a:xfrm>
            <a:off x="3657600" y="2852937"/>
            <a:ext cx="1521619" cy="1521619"/>
            <a:chOff x="1466850" y="2857500"/>
            <a:chExt cx="2028825" cy="2028825"/>
          </a:xfrm>
        </p:grpSpPr>
        <p:sp>
          <p:nvSpPr>
            <p:cNvPr id="15" name="Téglalap 14"/>
            <p:cNvSpPr/>
            <p:nvPr/>
          </p:nvSpPr>
          <p:spPr>
            <a:xfrm>
              <a:off x="1466850" y="2857500"/>
              <a:ext cx="676275" cy="6762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u-HU" sz="2700" dirty="0">
                  <a:solidFill>
                    <a:schemeClr val="tx1"/>
                  </a:solidFill>
                </a:rPr>
                <a:t>0</a:t>
              </a:r>
              <a:endParaRPr lang="en-US" sz="2700" dirty="0">
                <a:solidFill>
                  <a:schemeClr val="tx1"/>
                </a:solidFill>
              </a:endParaRPr>
            </a:p>
          </p:txBody>
        </p:sp>
        <p:sp>
          <p:nvSpPr>
            <p:cNvPr id="16" name="Téglalap 15"/>
            <p:cNvSpPr/>
            <p:nvPr/>
          </p:nvSpPr>
          <p:spPr>
            <a:xfrm>
              <a:off x="2143125" y="2857500"/>
              <a:ext cx="676275" cy="6762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u-HU" sz="2700" dirty="0">
                  <a:solidFill>
                    <a:schemeClr val="tx1"/>
                  </a:solidFill>
                </a:rPr>
                <a:t>0</a:t>
              </a:r>
              <a:endParaRPr lang="en-US" sz="2700" dirty="0">
                <a:solidFill>
                  <a:schemeClr val="tx1"/>
                </a:solidFill>
              </a:endParaRPr>
            </a:p>
          </p:txBody>
        </p:sp>
        <p:sp>
          <p:nvSpPr>
            <p:cNvPr id="17" name="Téglalap 16"/>
            <p:cNvSpPr/>
            <p:nvPr/>
          </p:nvSpPr>
          <p:spPr>
            <a:xfrm>
              <a:off x="2819400" y="2857500"/>
              <a:ext cx="676275" cy="6762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u-HU" sz="2700" dirty="0">
                  <a:solidFill>
                    <a:schemeClr val="tx1"/>
                  </a:solidFill>
                </a:rPr>
                <a:t>0</a:t>
              </a:r>
              <a:endParaRPr lang="en-US" sz="2700" dirty="0">
                <a:solidFill>
                  <a:schemeClr val="tx1"/>
                </a:solidFill>
              </a:endParaRPr>
            </a:p>
          </p:txBody>
        </p:sp>
        <p:sp>
          <p:nvSpPr>
            <p:cNvPr id="18" name="Téglalap 17"/>
            <p:cNvSpPr/>
            <p:nvPr/>
          </p:nvSpPr>
          <p:spPr>
            <a:xfrm>
              <a:off x="1466850" y="3533775"/>
              <a:ext cx="676275" cy="6762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u-HU" sz="2700" dirty="0">
                  <a:solidFill>
                    <a:schemeClr val="tx1"/>
                  </a:solidFill>
                </a:rPr>
                <a:t>0</a:t>
              </a:r>
              <a:endParaRPr lang="en-US" sz="2700" dirty="0">
                <a:solidFill>
                  <a:schemeClr val="tx1"/>
                </a:solidFill>
              </a:endParaRPr>
            </a:p>
          </p:txBody>
        </p:sp>
        <p:sp>
          <p:nvSpPr>
            <p:cNvPr id="19" name="Téglalap 18"/>
            <p:cNvSpPr/>
            <p:nvPr/>
          </p:nvSpPr>
          <p:spPr>
            <a:xfrm>
              <a:off x="2143125" y="3533775"/>
              <a:ext cx="676275" cy="6762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u-HU" sz="2700" dirty="0">
                  <a:solidFill>
                    <a:schemeClr val="tx1"/>
                  </a:solidFill>
                </a:rPr>
                <a:t>1</a:t>
              </a:r>
              <a:endParaRPr lang="en-US" sz="2700" dirty="0">
                <a:solidFill>
                  <a:schemeClr val="tx1"/>
                </a:solidFill>
              </a:endParaRPr>
            </a:p>
          </p:txBody>
        </p:sp>
        <p:sp>
          <p:nvSpPr>
            <p:cNvPr id="20" name="Téglalap 19"/>
            <p:cNvSpPr/>
            <p:nvPr/>
          </p:nvSpPr>
          <p:spPr>
            <a:xfrm>
              <a:off x="2819400" y="3533775"/>
              <a:ext cx="676275" cy="6762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u-HU" sz="2700" dirty="0">
                  <a:solidFill>
                    <a:schemeClr val="tx1"/>
                  </a:solidFill>
                </a:rPr>
                <a:t>0</a:t>
              </a:r>
              <a:endParaRPr lang="en-US" sz="2700" dirty="0">
                <a:solidFill>
                  <a:schemeClr val="tx1"/>
                </a:solidFill>
              </a:endParaRPr>
            </a:p>
          </p:txBody>
        </p:sp>
        <p:sp>
          <p:nvSpPr>
            <p:cNvPr id="21" name="Téglalap 20"/>
            <p:cNvSpPr/>
            <p:nvPr/>
          </p:nvSpPr>
          <p:spPr>
            <a:xfrm>
              <a:off x="1466850" y="4210050"/>
              <a:ext cx="676275" cy="6762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u-HU" sz="2700" dirty="0">
                  <a:solidFill>
                    <a:schemeClr val="tx1"/>
                  </a:solidFill>
                </a:rPr>
                <a:t>0</a:t>
              </a:r>
              <a:endParaRPr lang="en-US" sz="2700" dirty="0">
                <a:solidFill>
                  <a:schemeClr val="tx1"/>
                </a:solidFill>
              </a:endParaRPr>
            </a:p>
          </p:txBody>
        </p:sp>
        <p:sp>
          <p:nvSpPr>
            <p:cNvPr id="22" name="Téglalap 21"/>
            <p:cNvSpPr/>
            <p:nvPr/>
          </p:nvSpPr>
          <p:spPr>
            <a:xfrm>
              <a:off x="2143125" y="4210050"/>
              <a:ext cx="676275" cy="6762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u-HU" sz="2700" dirty="0">
                  <a:solidFill>
                    <a:schemeClr val="tx1"/>
                  </a:solidFill>
                </a:rPr>
                <a:t>0</a:t>
              </a:r>
              <a:endParaRPr lang="en-US" sz="2700" dirty="0">
                <a:solidFill>
                  <a:schemeClr val="tx1"/>
                </a:solidFill>
              </a:endParaRPr>
            </a:p>
          </p:txBody>
        </p:sp>
        <p:sp>
          <p:nvSpPr>
            <p:cNvPr id="23" name="Téglalap 22"/>
            <p:cNvSpPr/>
            <p:nvPr/>
          </p:nvSpPr>
          <p:spPr>
            <a:xfrm>
              <a:off x="2819400" y="4210050"/>
              <a:ext cx="676275" cy="6762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u-HU" sz="2700" dirty="0">
                  <a:solidFill>
                    <a:schemeClr val="tx1"/>
                  </a:solidFill>
                </a:rPr>
                <a:t>0</a:t>
              </a:r>
              <a:endParaRPr lang="en-US" sz="27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4" name="Csoportba foglalás 23"/>
          <p:cNvGrpSpPr/>
          <p:nvPr/>
        </p:nvGrpSpPr>
        <p:grpSpPr>
          <a:xfrm>
            <a:off x="6086475" y="2852936"/>
            <a:ext cx="1521619" cy="1521619"/>
            <a:chOff x="1466850" y="2857500"/>
            <a:chExt cx="2028825" cy="2028825"/>
          </a:xfrm>
        </p:grpSpPr>
        <p:sp>
          <p:nvSpPr>
            <p:cNvPr id="25" name="Téglalap 24"/>
            <p:cNvSpPr/>
            <p:nvPr/>
          </p:nvSpPr>
          <p:spPr>
            <a:xfrm>
              <a:off x="1466850" y="2857500"/>
              <a:ext cx="676275" cy="6762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u-HU" sz="2700" dirty="0">
                  <a:solidFill>
                    <a:schemeClr val="tx1"/>
                  </a:solidFill>
                </a:rPr>
                <a:t>0</a:t>
              </a:r>
              <a:endParaRPr lang="en-US" sz="2700" dirty="0">
                <a:solidFill>
                  <a:schemeClr val="tx1"/>
                </a:solidFill>
              </a:endParaRPr>
            </a:p>
          </p:txBody>
        </p:sp>
        <p:sp>
          <p:nvSpPr>
            <p:cNvPr id="26" name="Téglalap 25"/>
            <p:cNvSpPr/>
            <p:nvPr/>
          </p:nvSpPr>
          <p:spPr>
            <a:xfrm>
              <a:off x="2143125" y="2857500"/>
              <a:ext cx="676275" cy="6762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u-HU" sz="2700" dirty="0">
                  <a:solidFill>
                    <a:schemeClr val="tx1"/>
                  </a:solidFill>
                </a:rPr>
                <a:t>-1</a:t>
              </a:r>
              <a:endParaRPr lang="en-US" sz="2700" dirty="0">
                <a:solidFill>
                  <a:schemeClr val="tx1"/>
                </a:solidFill>
              </a:endParaRPr>
            </a:p>
          </p:txBody>
        </p:sp>
        <p:sp>
          <p:nvSpPr>
            <p:cNvPr id="27" name="Téglalap 26"/>
            <p:cNvSpPr/>
            <p:nvPr/>
          </p:nvSpPr>
          <p:spPr>
            <a:xfrm>
              <a:off x="2819400" y="2857500"/>
              <a:ext cx="676275" cy="6762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u-HU" sz="2700" dirty="0">
                  <a:solidFill>
                    <a:schemeClr val="tx1"/>
                  </a:solidFill>
                </a:rPr>
                <a:t>0</a:t>
              </a:r>
              <a:endParaRPr lang="en-US" sz="2700" dirty="0">
                <a:solidFill>
                  <a:schemeClr val="tx1"/>
                </a:solidFill>
              </a:endParaRPr>
            </a:p>
          </p:txBody>
        </p:sp>
        <p:sp>
          <p:nvSpPr>
            <p:cNvPr id="28" name="Téglalap 27"/>
            <p:cNvSpPr/>
            <p:nvPr/>
          </p:nvSpPr>
          <p:spPr>
            <a:xfrm>
              <a:off x="1466850" y="3533775"/>
              <a:ext cx="676275" cy="6762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u-HU" sz="2700" dirty="0">
                  <a:solidFill>
                    <a:schemeClr val="tx1"/>
                  </a:solidFill>
                </a:rPr>
                <a:t>-1</a:t>
              </a:r>
              <a:endParaRPr lang="en-US" sz="2700" dirty="0">
                <a:solidFill>
                  <a:schemeClr val="tx1"/>
                </a:solidFill>
              </a:endParaRPr>
            </a:p>
          </p:txBody>
        </p:sp>
        <p:sp>
          <p:nvSpPr>
            <p:cNvPr id="29" name="Téglalap 28"/>
            <p:cNvSpPr/>
            <p:nvPr/>
          </p:nvSpPr>
          <p:spPr>
            <a:xfrm>
              <a:off x="2143125" y="3533775"/>
              <a:ext cx="676275" cy="6762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u-HU" sz="2700" dirty="0">
                  <a:solidFill>
                    <a:schemeClr val="tx1"/>
                  </a:solidFill>
                </a:rPr>
                <a:t>4</a:t>
              </a:r>
              <a:endParaRPr lang="en-US" sz="2700" dirty="0">
                <a:solidFill>
                  <a:schemeClr val="tx1"/>
                </a:solidFill>
              </a:endParaRPr>
            </a:p>
          </p:txBody>
        </p:sp>
        <p:sp>
          <p:nvSpPr>
            <p:cNvPr id="30" name="Téglalap 29"/>
            <p:cNvSpPr/>
            <p:nvPr/>
          </p:nvSpPr>
          <p:spPr>
            <a:xfrm>
              <a:off x="2819400" y="3533775"/>
              <a:ext cx="676275" cy="6762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u-HU" sz="2700" dirty="0">
                  <a:solidFill>
                    <a:schemeClr val="tx1"/>
                  </a:solidFill>
                </a:rPr>
                <a:t>-1</a:t>
              </a:r>
              <a:endParaRPr lang="en-US" sz="2700" dirty="0">
                <a:solidFill>
                  <a:schemeClr val="tx1"/>
                </a:solidFill>
              </a:endParaRPr>
            </a:p>
          </p:txBody>
        </p:sp>
        <p:sp>
          <p:nvSpPr>
            <p:cNvPr id="31" name="Téglalap 30"/>
            <p:cNvSpPr/>
            <p:nvPr/>
          </p:nvSpPr>
          <p:spPr>
            <a:xfrm>
              <a:off x="1466850" y="4210050"/>
              <a:ext cx="676275" cy="6762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u-HU" sz="2700" dirty="0">
                  <a:solidFill>
                    <a:schemeClr val="tx1"/>
                  </a:solidFill>
                </a:rPr>
                <a:t>0</a:t>
              </a:r>
              <a:endParaRPr lang="en-US" sz="2700" dirty="0">
                <a:solidFill>
                  <a:schemeClr val="tx1"/>
                </a:solidFill>
              </a:endParaRPr>
            </a:p>
          </p:txBody>
        </p:sp>
        <p:sp>
          <p:nvSpPr>
            <p:cNvPr id="32" name="Téglalap 31"/>
            <p:cNvSpPr/>
            <p:nvPr/>
          </p:nvSpPr>
          <p:spPr>
            <a:xfrm>
              <a:off x="2143125" y="4210050"/>
              <a:ext cx="676275" cy="6762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u-HU" sz="2700" dirty="0">
                  <a:solidFill>
                    <a:schemeClr val="tx1"/>
                  </a:solidFill>
                </a:rPr>
                <a:t>-1</a:t>
              </a:r>
              <a:endParaRPr lang="en-US" sz="2700" dirty="0">
                <a:solidFill>
                  <a:schemeClr val="tx1"/>
                </a:solidFill>
              </a:endParaRPr>
            </a:p>
          </p:txBody>
        </p:sp>
        <p:sp>
          <p:nvSpPr>
            <p:cNvPr id="33" name="Téglalap 32"/>
            <p:cNvSpPr/>
            <p:nvPr/>
          </p:nvSpPr>
          <p:spPr>
            <a:xfrm>
              <a:off x="2819400" y="4210050"/>
              <a:ext cx="676275" cy="6762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u-HU" sz="2700" dirty="0">
                  <a:solidFill>
                    <a:schemeClr val="tx1"/>
                  </a:solidFill>
                </a:rPr>
                <a:t>0</a:t>
              </a:r>
              <a:endParaRPr lang="en-US" sz="2700" dirty="0">
                <a:solidFill>
                  <a:schemeClr val="tx1"/>
                </a:solidFill>
              </a:endParaRPr>
            </a:p>
          </p:txBody>
        </p:sp>
      </p:grpSp>
      <p:sp>
        <p:nvSpPr>
          <p:cNvPr id="34" name="Szövegdoboz 33"/>
          <p:cNvSpPr txBox="1"/>
          <p:nvPr/>
        </p:nvSpPr>
        <p:spPr>
          <a:xfrm>
            <a:off x="2928938" y="3267497"/>
            <a:ext cx="521494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4050" dirty="0"/>
              <a:t>=</a:t>
            </a:r>
            <a:endParaRPr lang="en-US" sz="4050" dirty="0"/>
          </a:p>
        </p:txBody>
      </p:sp>
      <p:sp>
        <p:nvSpPr>
          <p:cNvPr id="35" name="Szövegdoboz 34"/>
          <p:cNvSpPr txBox="1"/>
          <p:nvPr/>
        </p:nvSpPr>
        <p:spPr>
          <a:xfrm>
            <a:off x="5425678" y="3267497"/>
            <a:ext cx="521494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4050" dirty="0"/>
              <a:t>+</a:t>
            </a:r>
            <a:endParaRPr lang="en-US" sz="4050" dirty="0"/>
          </a:p>
        </p:txBody>
      </p:sp>
      <p:sp>
        <p:nvSpPr>
          <p:cNvPr id="36" name="Szövegdoboz 35"/>
          <p:cNvSpPr txBox="1"/>
          <p:nvPr/>
        </p:nvSpPr>
        <p:spPr>
          <a:xfrm>
            <a:off x="3804047" y="4482627"/>
            <a:ext cx="12287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dirty="0"/>
              <a:t>Eredeti kép</a:t>
            </a:r>
            <a:endParaRPr lang="en-US" dirty="0"/>
          </a:p>
        </p:txBody>
      </p:sp>
      <p:sp>
        <p:nvSpPr>
          <p:cNvPr id="37" name="Szövegdoboz 36"/>
          <p:cNvSpPr txBox="1"/>
          <p:nvPr/>
        </p:nvSpPr>
        <p:spPr>
          <a:xfrm>
            <a:off x="6232922" y="4482627"/>
            <a:ext cx="12287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dirty="0"/>
              <a:t>Laplace operátor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51094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Laplace operátor</a:t>
            </a:r>
            <a:endParaRPr lang="en-US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A második deriváltat közelíti</a:t>
            </a:r>
          </a:p>
          <a:p>
            <a:pPr lvl="1"/>
            <a:r>
              <a:rPr lang="hu-HU" dirty="0"/>
              <a:t>A súlyösszeg nulla</a:t>
            </a:r>
          </a:p>
          <a:p>
            <a:pPr marL="342900" lvl="1" indent="0">
              <a:buNone/>
            </a:pPr>
            <a:r>
              <a:rPr lang="hu-HU" dirty="0">
                <a:sym typeface="Symbol" panose="05050102010706020507" pitchFamily="18" charset="2"/>
              </a:rPr>
              <a:t>     </a:t>
            </a:r>
            <a:r>
              <a:rPr lang="hu-HU" b="1" dirty="0">
                <a:sym typeface="Symbol" panose="05050102010706020507" pitchFamily="18" charset="2"/>
              </a:rPr>
              <a:t>NE</a:t>
            </a:r>
            <a:r>
              <a:rPr lang="hu-HU" dirty="0">
                <a:sym typeface="Symbol" panose="05050102010706020507" pitchFamily="18" charset="2"/>
              </a:rPr>
              <a:t> normalizáljunk</a:t>
            </a:r>
            <a:endParaRPr lang="hu-HU" dirty="0"/>
          </a:p>
        </p:txBody>
      </p:sp>
      <p:grpSp>
        <p:nvGrpSpPr>
          <p:cNvPr id="14" name="Csoportba foglalás 13"/>
          <p:cNvGrpSpPr/>
          <p:nvPr/>
        </p:nvGrpSpPr>
        <p:grpSpPr>
          <a:xfrm>
            <a:off x="1750219" y="3858221"/>
            <a:ext cx="1521619" cy="1521619"/>
            <a:chOff x="1466850" y="2857500"/>
            <a:chExt cx="2028825" cy="2028825"/>
          </a:xfrm>
        </p:grpSpPr>
        <p:sp>
          <p:nvSpPr>
            <p:cNvPr id="15" name="Téglalap 14"/>
            <p:cNvSpPr/>
            <p:nvPr/>
          </p:nvSpPr>
          <p:spPr>
            <a:xfrm>
              <a:off x="1466850" y="2857500"/>
              <a:ext cx="676275" cy="6762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u-HU" sz="2700" dirty="0">
                  <a:solidFill>
                    <a:schemeClr val="tx1"/>
                  </a:solidFill>
                </a:rPr>
                <a:t>0</a:t>
              </a:r>
              <a:endParaRPr lang="en-US" sz="2700" dirty="0">
                <a:solidFill>
                  <a:schemeClr val="tx1"/>
                </a:solidFill>
              </a:endParaRPr>
            </a:p>
          </p:txBody>
        </p:sp>
        <p:sp>
          <p:nvSpPr>
            <p:cNvPr id="16" name="Téglalap 15"/>
            <p:cNvSpPr/>
            <p:nvPr/>
          </p:nvSpPr>
          <p:spPr>
            <a:xfrm>
              <a:off x="2143125" y="2857500"/>
              <a:ext cx="676275" cy="6762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u-HU" sz="2700" dirty="0">
                  <a:solidFill>
                    <a:schemeClr val="tx1"/>
                  </a:solidFill>
                </a:rPr>
                <a:t>-1</a:t>
              </a:r>
              <a:endParaRPr lang="en-US" sz="2700" dirty="0">
                <a:solidFill>
                  <a:schemeClr val="tx1"/>
                </a:solidFill>
              </a:endParaRPr>
            </a:p>
          </p:txBody>
        </p:sp>
        <p:sp>
          <p:nvSpPr>
            <p:cNvPr id="17" name="Téglalap 16"/>
            <p:cNvSpPr/>
            <p:nvPr/>
          </p:nvSpPr>
          <p:spPr>
            <a:xfrm>
              <a:off x="2819400" y="2857500"/>
              <a:ext cx="676275" cy="6762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u-HU" sz="2700" dirty="0">
                  <a:solidFill>
                    <a:schemeClr val="tx1"/>
                  </a:solidFill>
                </a:rPr>
                <a:t>0</a:t>
              </a:r>
              <a:endParaRPr lang="en-US" sz="2700" dirty="0">
                <a:solidFill>
                  <a:schemeClr val="tx1"/>
                </a:solidFill>
              </a:endParaRPr>
            </a:p>
          </p:txBody>
        </p:sp>
        <p:sp>
          <p:nvSpPr>
            <p:cNvPr id="18" name="Téglalap 17"/>
            <p:cNvSpPr/>
            <p:nvPr/>
          </p:nvSpPr>
          <p:spPr>
            <a:xfrm>
              <a:off x="1466850" y="3533775"/>
              <a:ext cx="676275" cy="6762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u-HU" sz="2700" dirty="0">
                  <a:solidFill>
                    <a:schemeClr val="tx1"/>
                  </a:solidFill>
                </a:rPr>
                <a:t>-1</a:t>
              </a:r>
              <a:endParaRPr lang="en-US" sz="2700" dirty="0">
                <a:solidFill>
                  <a:schemeClr val="tx1"/>
                </a:solidFill>
              </a:endParaRPr>
            </a:p>
          </p:txBody>
        </p:sp>
        <p:sp>
          <p:nvSpPr>
            <p:cNvPr id="19" name="Téglalap 18"/>
            <p:cNvSpPr/>
            <p:nvPr/>
          </p:nvSpPr>
          <p:spPr>
            <a:xfrm>
              <a:off x="2143125" y="3533775"/>
              <a:ext cx="676275" cy="6762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u-HU" sz="2700" dirty="0">
                  <a:solidFill>
                    <a:schemeClr val="tx1"/>
                  </a:solidFill>
                </a:rPr>
                <a:t>4</a:t>
              </a:r>
              <a:endParaRPr lang="en-US" sz="2700" dirty="0">
                <a:solidFill>
                  <a:schemeClr val="tx1"/>
                </a:solidFill>
              </a:endParaRPr>
            </a:p>
          </p:txBody>
        </p:sp>
        <p:sp>
          <p:nvSpPr>
            <p:cNvPr id="20" name="Téglalap 19"/>
            <p:cNvSpPr/>
            <p:nvPr/>
          </p:nvSpPr>
          <p:spPr>
            <a:xfrm>
              <a:off x="2819400" y="3533775"/>
              <a:ext cx="676275" cy="6762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u-HU" sz="2700" dirty="0">
                  <a:solidFill>
                    <a:schemeClr val="tx1"/>
                  </a:solidFill>
                </a:rPr>
                <a:t>-1</a:t>
              </a:r>
              <a:endParaRPr lang="en-US" sz="2700" dirty="0">
                <a:solidFill>
                  <a:schemeClr val="tx1"/>
                </a:solidFill>
              </a:endParaRPr>
            </a:p>
          </p:txBody>
        </p:sp>
        <p:sp>
          <p:nvSpPr>
            <p:cNvPr id="21" name="Téglalap 20"/>
            <p:cNvSpPr/>
            <p:nvPr/>
          </p:nvSpPr>
          <p:spPr>
            <a:xfrm>
              <a:off x="1466850" y="4210050"/>
              <a:ext cx="676275" cy="6762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u-HU" sz="2700" dirty="0">
                  <a:solidFill>
                    <a:schemeClr val="tx1"/>
                  </a:solidFill>
                </a:rPr>
                <a:t>0</a:t>
              </a:r>
              <a:endParaRPr lang="en-US" sz="2700" dirty="0">
                <a:solidFill>
                  <a:schemeClr val="tx1"/>
                </a:solidFill>
              </a:endParaRPr>
            </a:p>
          </p:txBody>
        </p:sp>
        <p:sp>
          <p:nvSpPr>
            <p:cNvPr id="22" name="Téglalap 21"/>
            <p:cNvSpPr/>
            <p:nvPr/>
          </p:nvSpPr>
          <p:spPr>
            <a:xfrm>
              <a:off x="2143125" y="4210050"/>
              <a:ext cx="676275" cy="6762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u-HU" sz="2700" dirty="0">
                  <a:solidFill>
                    <a:schemeClr val="tx1"/>
                  </a:solidFill>
                </a:rPr>
                <a:t>-1</a:t>
              </a:r>
              <a:endParaRPr lang="en-US" sz="2700" dirty="0">
                <a:solidFill>
                  <a:schemeClr val="tx1"/>
                </a:solidFill>
              </a:endParaRPr>
            </a:p>
          </p:txBody>
        </p:sp>
        <p:sp>
          <p:nvSpPr>
            <p:cNvPr id="23" name="Téglalap 22"/>
            <p:cNvSpPr/>
            <p:nvPr/>
          </p:nvSpPr>
          <p:spPr>
            <a:xfrm>
              <a:off x="2819400" y="4210050"/>
              <a:ext cx="676275" cy="6762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u-HU" sz="2700" dirty="0">
                  <a:solidFill>
                    <a:schemeClr val="tx1"/>
                  </a:solidFill>
                </a:rPr>
                <a:t>0</a:t>
              </a:r>
              <a:endParaRPr lang="en-US" sz="2700" dirty="0">
                <a:solidFill>
                  <a:schemeClr val="tx1"/>
                </a:solidFill>
              </a:endParaRPr>
            </a:p>
          </p:txBody>
        </p:sp>
      </p:grpSp>
      <p:pic>
        <p:nvPicPr>
          <p:cNvPr id="24" name="Kép 2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3343" y="3296710"/>
            <a:ext cx="4321969" cy="2429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3797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6199" y="876604"/>
            <a:ext cx="7886700" cy="994172"/>
          </a:xfrm>
        </p:spPr>
        <p:txBody>
          <a:bodyPr/>
          <a:lstStyle/>
          <a:p>
            <a:r>
              <a:rPr lang="hu-HU" dirty="0"/>
              <a:t>Post </a:t>
            </a:r>
            <a:r>
              <a:rPr lang="hu-HU" dirty="0" err="1"/>
              <a:t>processing</a:t>
            </a:r>
            <a:r>
              <a:rPr lang="hu-HU" dirty="0"/>
              <a:t> játékmotorokban</a:t>
            </a:r>
            <a:endParaRPr lang="en-GB" dirty="0"/>
          </a:p>
        </p:txBody>
      </p:sp>
      <p:sp>
        <p:nvSpPr>
          <p:cNvPr id="61" name="Tartalom helye 2"/>
          <p:cNvSpPr>
            <a:spLocks noGrp="1"/>
          </p:cNvSpPr>
          <p:nvPr>
            <p:ph idx="1"/>
          </p:nvPr>
        </p:nvSpPr>
        <p:spPr>
          <a:xfrm>
            <a:off x="207431" y="1880021"/>
            <a:ext cx="7886700" cy="3263504"/>
          </a:xfrm>
        </p:spPr>
        <p:txBody>
          <a:bodyPr>
            <a:normAutofit/>
          </a:bodyPr>
          <a:lstStyle/>
          <a:p>
            <a:r>
              <a:rPr lang="hu-HU" sz="1500" dirty="0"/>
              <a:t>Első lépés: </a:t>
            </a:r>
            <a:r>
              <a:rPr lang="hu-HU" sz="1500" dirty="0" err="1"/>
              <a:t>rendereljük</a:t>
            </a:r>
            <a:r>
              <a:rPr lang="hu-HU" sz="1500" dirty="0"/>
              <a:t> ki a jelenetet a hagyományos módon</a:t>
            </a:r>
          </a:p>
          <a:p>
            <a:r>
              <a:rPr lang="hu-HU" sz="1500" dirty="0" err="1"/>
              <a:t>Renderelés</a:t>
            </a:r>
            <a:r>
              <a:rPr lang="hu-HU" sz="1500" dirty="0"/>
              <a:t> textúrába </a:t>
            </a:r>
            <a:r>
              <a:rPr lang="hu-HU" sz="1500" dirty="0">
                <a:sym typeface="Symbol" panose="05050102010706020507" pitchFamily="18" charset="2"/>
              </a:rPr>
              <a:t> alkalmazhatunk rá képfeldolgozási algoritmusokat</a:t>
            </a:r>
            <a:endParaRPr lang="en-US" sz="1500" dirty="0"/>
          </a:p>
        </p:txBody>
      </p:sp>
      <p:pic>
        <p:nvPicPr>
          <p:cNvPr id="63" name="Picture 5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8305" y="3230580"/>
            <a:ext cx="663015" cy="605362"/>
          </a:xfrm>
          <a:prstGeom prst="rect">
            <a:avLst/>
          </a:prstGeom>
        </p:spPr>
      </p:pic>
      <p:pic>
        <p:nvPicPr>
          <p:cNvPr id="64" name="Picture 5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4615" y="4403656"/>
            <a:ext cx="668212" cy="624460"/>
          </a:xfrm>
          <a:prstGeom prst="rect">
            <a:avLst/>
          </a:prstGeom>
        </p:spPr>
      </p:pic>
      <p:pic>
        <p:nvPicPr>
          <p:cNvPr id="65" name="Picture 5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9362" y="4407865"/>
            <a:ext cx="719879" cy="673023"/>
          </a:xfrm>
          <a:prstGeom prst="rect">
            <a:avLst/>
          </a:prstGeom>
        </p:spPr>
      </p:pic>
      <p:sp>
        <p:nvSpPr>
          <p:cNvPr id="66" name="Rectangle 24"/>
          <p:cNvSpPr/>
          <p:nvPr/>
        </p:nvSpPr>
        <p:spPr>
          <a:xfrm>
            <a:off x="6414894" y="2997325"/>
            <a:ext cx="653047" cy="9683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67" name="Rectangle 3"/>
          <p:cNvSpPr/>
          <p:nvPr/>
        </p:nvSpPr>
        <p:spPr>
          <a:xfrm>
            <a:off x="208775" y="4036064"/>
            <a:ext cx="816183" cy="365693"/>
          </a:xfrm>
          <a:prstGeom prst="rect">
            <a:avLst/>
          </a:prstGeom>
          <a:solidFill>
            <a:srgbClr val="FF000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Vertex </a:t>
            </a:r>
            <a:r>
              <a:rPr lang="en-GB" sz="900" dirty="0" err="1"/>
              <a:t>shader</a:t>
            </a:r>
            <a:endParaRPr lang="en-GB" sz="900" dirty="0"/>
          </a:p>
        </p:txBody>
      </p:sp>
      <p:sp>
        <p:nvSpPr>
          <p:cNvPr id="68" name="Rectangle 4"/>
          <p:cNvSpPr/>
          <p:nvPr/>
        </p:nvSpPr>
        <p:spPr>
          <a:xfrm>
            <a:off x="1280628" y="4036064"/>
            <a:ext cx="816183" cy="365693"/>
          </a:xfrm>
          <a:prstGeom prst="rect">
            <a:avLst/>
          </a:prstGeom>
          <a:solidFill>
            <a:srgbClr val="FF000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Geometry </a:t>
            </a:r>
            <a:r>
              <a:rPr lang="en-GB" sz="900" dirty="0" err="1"/>
              <a:t>shader</a:t>
            </a:r>
            <a:endParaRPr lang="en-GB" sz="900" dirty="0"/>
          </a:p>
        </p:txBody>
      </p:sp>
      <p:sp>
        <p:nvSpPr>
          <p:cNvPr id="69" name="Rectangle 5"/>
          <p:cNvSpPr/>
          <p:nvPr/>
        </p:nvSpPr>
        <p:spPr>
          <a:xfrm>
            <a:off x="2352481" y="4036064"/>
            <a:ext cx="816183" cy="3656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Rasterization</a:t>
            </a:r>
          </a:p>
        </p:txBody>
      </p:sp>
      <p:sp>
        <p:nvSpPr>
          <p:cNvPr id="70" name="Rectangle 6"/>
          <p:cNvSpPr/>
          <p:nvPr/>
        </p:nvSpPr>
        <p:spPr>
          <a:xfrm>
            <a:off x="3423366" y="4036064"/>
            <a:ext cx="816183" cy="365693"/>
          </a:xfrm>
          <a:prstGeom prst="rect">
            <a:avLst/>
          </a:prstGeom>
          <a:solidFill>
            <a:srgbClr val="FF000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Fragment </a:t>
            </a:r>
            <a:r>
              <a:rPr lang="en-GB" sz="900" dirty="0" err="1"/>
              <a:t>shader</a:t>
            </a:r>
            <a:endParaRPr lang="en-GB" sz="900" dirty="0"/>
          </a:p>
        </p:txBody>
      </p:sp>
      <p:sp>
        <p:nvSpPr>
          <p:cNvPr id="71" name="Rectangle 7"/>
          <p:cNvSpPr/>
          <p:nvPr/>
        </p:nvSpPr>
        <p:spPr>
          <a:xfrm>
            <a:off x="4494251" y="4036064"/>
            <a:ext cx="816183" cy="3656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Compositing</a:t>
            </a:r>
          </a:p>
        </p:txBody>
      </p:sp>
      <p:sp>
        <p:nvSpPr>
          <p:cNvPr id="72" name="Rectangle 8"/>
          <p:cNvSpPr/>
          <p:nvPr/>
        </p:nvSpPr>
        <p:spPr>
          <a:xfrm>
            <a:off x="5592371" y="4039210"/>
            <a:ext cx="816183" cy="36569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 err="1"/>
              <a:t>Color</a:t>
            </a:r>
            <a:r>
              <a:rPr lang="en-GB" sz="900" dirty="0"/>
              <a:t> buffer</a:t>
            </a:r>
          </a:p>
        </p:txBody>
      </p:sp>
      <p:sp>
        <p:nvSpPr>
          <p:cNvPr id="73" name="Rectangle 9"/>
          <p:cNvSpPr/>
          <p:nvPr/>
        </p:nvSpPr>
        <p:spPr>
          <a:xfrm>
            <a:off x="5600389" y="2855761"/>
            <a:ext cx="816183" cy="36569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Depth buffer</a:t>
            </a:r>
          </a:p>
        </p:txBody>
      </p:sp>
      <p:sp>
        <p:nvSpPr>
          <p:cNvPr id="74" name="Rectangle 10"/>
          <p:cNvSpPr/>
          <p:nvPr/>
        </p:nvSpPr>
        <p:spPr>
          <a:xfrm>
            <a:off x="5592371" y="5115183"/>
            <a:ext cx="816183" cy="36569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Normal buffer</a:t>
            </a:r>
          </a:p>
        </p:txBody>
      </p:sp>
      <p:sp>
        <p:nvSpPr>
          <p:cNvPr id="75" name="Rectangle 11"/>
          <p:cNvSpPr/>
          <p:nvPr/>
        </p:nvSpPr>
        <p:spPr>
          <a:xfrm>
            <a:off x="6865830" y="4036064"/>
            <a:ext cx="816183" cy="365693"/>
          </a:xfrm>
          <a:prstGeom prst="rect">
            <a:avLst/>
          </a:prstGeom>
          <a:solidFill>
            <a:srgbClr val="FF000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Image processing</a:t>
            </a:r>
          </a:p>
        </p:txBody>
      </p:sp>
      <p:sp>
        <p:nvSpPr>
          <p:cNvPr id="76" name="Rectangle 12"/>
          <p:cNvSpPr/>
          <p:nvPr/>
        </p:nvSpPr>
        <p:spPr>
          <a:xfrm>
            <a:off x="8139290" y="4036064"/>
            <a:ext cx="816183" cy="36569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 err="1"/>
              <a:t>Color</a:t>
            </a:r>
            <a:r>
              <a:rPr lang="en-GB" sz="900" dirty="0"/>
              <a:t> buffer</a:t>
            </a:r>
          </a:p>
        </p:txBody>
      </p:sp>
      <p:sp>
        <p:nvSpPr>
          <p:cNvPr id="77" name="Right Arrow 13"/>
          <p:cNvSpPr/>
          <p:nvPr/>
        </p:nvSpPr>
        <p:spPr>
          <a:xfrm>
            <a:off x="1024959" y="4134936"/>
            <a:ext cx="255670" cy="176868"/>
          </a:xfrm>
          <a:prstGeom prst="rightArrow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78" name="Right Arrow 14"/>
          <p:cNvSpPr/>
          <p:nvPr/>
        </p:nvSpPr>
        <p:spPr>
          <a:xfrm>
            <a:off x="2103661" y="4134936"/>
            <a:ext cx="255670" cy="176868"/>
          </a:xfrm>
          <a:prstGeom prst="rightArrow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79" name="Right Arrow 15"/>
          <p:cNvSpPr/>
          <p:nvPr/>
        </p:nvSpPr>
        <p:spPr>
          <a:xfrm>
            <a:off x="3178366" y="4130477"/>
            <a:ext cx="255670" cy="176868"/>
          </a:xfrm>
          <a:prstGeom prst="rightArrow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80" name="Right Arrow 16"/>
          <p:cNvSpPr/>
          <p:nvPr/>
        </p:nvSpPr>
        <p:spPr>
          <a:xfrm>
            <a:off x="4244121" y="4130477"/>
            <a:ext cx="255670" cy="176868"/>
          </a:xfrm>
          <a:prstGeom prst="rightArrow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81" name="Right Arrow 17"/>
          <p:cNvSpPr/>
          <p:nvPr/>
        </p:nvSpPr>
        <p:spPr>
          <a:xfrm>
            <a:off x="5345426" y="4130477"/>
            <a:ext cx="255670" cy="176868"/>
          </a:xfrm>
          <a:prstGeom prst="rightArrow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82" name="Right Arrow 18"/>
          <p:cNvSpPr/>
          <p:nvPr/>
        </p:nvSpPr>
        <p:spPr>
          <a:xfrm>
            <a:off x="5343699" y="2961949"/>
            <a:ext cx="255670" cy="176868"/>
          </a:xfrm>
          <a:prstGeom prst="rightArrow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83" name="Right Arrow 19"/>
          <p:cNvSpPr/>
          <p:nvPr/>
        </p:nvSpPr>
        <p:spPr>
          <a:xfrm>
            <a:off x="5343800" y="5225864"/>
            <a:ext cx="255670" cy="176868"/>
          </a:xfrm>
          <a:prstGeom prst="rightArrow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84" name="Rectangle 21"/>
          <p:cNvSpPr/>
          <p:nvPr/>
        </p:nvSpPr>
        <p:spPr>
          <a:xfrm>
            <a:off x="5284168" y="3017182"/>
            <a:ext cx="50600" cy="2330321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85" name="Right Arrow 22"/>
          <p:cNvSpPr/>
          <p:nvPr/>
        </p:nvSpPr>
        <p:spPr>
          <a:xfrm>
            <a:off x="6409552" y="4130477"/>
            <a:ext cx="456278" cy="176868"/>
          </a:xfrm>
          <a:prstGeom prst="rightArrow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86" name="Right Arrow 23"/>
          <p:cNvSpPr/>
          <p:nvPr/>
        </p:nvSpPr>
        <p:spPr>
          <a:xfrm rot="5400000">
            <a:off x="6502049" y="3428261"/>
            <a:ext cx="1038741" cy="176868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87" name="Rectangle 25"/>
          <p:cNvSpPr/>
          <p:nvPr/>
        </p:nvSpPr>
        <p:spPr>
          <a:xfrm>
            <a:off x="6414894" y="5253989"/>
            <a:ext cx="653047" cy="9683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88" name="Right Arrow 26"/>
          <p:cNvSpPr/>
          <p:nvPr/>
        </p:nvSpPr>
        <p:spPr>
          <a:xfrm rot="16200000">
            <a:off x="6558600" y="4796248"/>
            <a:ext cx="925640" cy="176868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89" name="Right Arrow 27"/>
          <p:cNvSpPr/>
          <p:nvPr/>
        </p:nvSpPr>
        <p:spPr>
          <a:xfrm rot="5400000">
            <a:off x="7306691" y="3740247"/>
            <a:ext cx="409170" cy="176868"/>
          </a:xfrm>
          <a:prstGeom prst="rightArrow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90" name="Rectangle 28"/>
          <p:cNvSpPr/>
          <p:nvPr/>
        </p:nvSpPr>
        <p:spPr>
          <a:xfrm>
            <a:off x="7466977" y="3536410"/>
            <a:ext cx="1162490" cy="101204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91" name="Rectangle 29"/>
          <p:cNvSpPr/>
          <p:nvPr/>
        </p:nvSpPr>
        <p:spPr>
          <a:xfrm rot="5400000">
            <a:off x="8324114" y="3739031"/>
            <a:ext cx="510374" cy="10032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92" name="Right Arrow 30"/>
          <p:cNvSpPr/>
          <p:nvPr/>
        </p:nvSpPr>
        <p:spPr>
          <a:xfrm>
            <a:off x="7687148" y="4130477"/>
            <a:ext cx="456278" cy="176868"/>
          </a:xfrm>
          <a:prstGeom prst="rightArrow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pic>
        <p:nvPicPr>
          <p:cNvPr id="93" name="Picture 3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55677" y="3277450"/>
            <a:ext cx="881226" cy="676113"/>
          </a:xfrm>
          <a:prstGeom prst="rect">
            <a:avLst/>
          </a:prstGeom>
        </p:spPr>
      </p:pic>
      <p:pic>
        <p:nvPicPr>
          <p:cNvPr id="94" name="Picture 3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37363" y="3264206"/>
            <a:ext cx="831367" cy="690396"/>
          </a:xfrm>
          <a:prstGeom prst="rect">
            <a:avLst/>
          </a:prstGeom>
        </p:spPr>
      </p:pic>
      <p:sp>
        <p:nvSpPr>
          <p:cNvPr id="95" name="Oval 43"/>
          <p:cNvSpPr/>
          <p:nvPr/>
        </p:nvSpPr>
        <p:spPr>
          <a:xfrm>
            <a:off x="251926" y="3472801"/>
            <a:ext cx="62982" cy="62982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96" name="Oval 44"/>
          <p:cNvSpPr/>
          <p:nvPr/>
        </p:nvSpPr>
        <p:spPr>
          <a:xfrm>
            <a:off x="338234" y="3699071"/>
            <a:ext cx="62982" cy="62982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97" name="Oval 45"/>
          <p:cNvSpPr/>
          <p:nvPr/>
        </p:nvSpPr>
        <p:spPr>
          <a:xfrm>
            <a:off x="807098" y="3433145"/>
            <a:ext cx="62982" cy="62982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cxnSp>
        <p:nvCxnSpPr>
          <p:cNvPr id="98" name="Straight Connector 50"/>
          <p:cNvCxnSpPr/>
          <p:nvPr/>
        </p:nvCxnSpPr>
        <p:spPr>
          <a:xfrm flipV="1">
            <a:off x="1474180" y="3468135"/>
            <a:ext cx="538842" cy="354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51"/>
          <p:cNvCxnSpPr/>
          <p:nvPr/>
        </p:nvCxnSpPr>
        <p:spPr>
          <a:xfrm>
            <a:off x="1460184" y="3514520"/>
            <a:ext cx="69980" cy="2126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52"/>
          <p:cNvCxnSpPr/>
          <p:nvPr/>
        </p:nvCxnSpPr>
        <p:spPr>
          <a:xfrm flipV="1">
            <a:off x="1558080" y="3468134"/>
            <a:ext cx="454942" cy="2659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Oval 53"/>
          <p:cNvSpPr/>
          <p:nvPr/>
        </p:nvSpPr>
        <p:spPr>
          <a:xfrm>
            <a:off x="1439189" y="3480282"/>
            <a:ext cx="62982" cy="62982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102" name="Oval 54"/>
          <p:cNvSpPr/>
          <p:nvPr/>
        </p:nvSpPr>
        <p:spPr>
          <a:xfrm>
            <a:off x="1525497" y="3706552"/>
            <a:ext cx="62982" cy="62982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103" name="Oval 55"/>
          <p:cNvSpPr/>
          <p:nvPr/>
        </p:nvSpPr>
        <p:spPr>
          <a:xfrm>
            <a:off x="1994361" y="3440627"/>
            <a:ext cx="62982" cy="62982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104" name="Rounded Rectangle 2"/>
          <p:cNvSpPr/>
          <p:nvPr/>
        </p:nvSpPr>
        <p:spPr>
          <a:xfrm>
            <a:off x="104970" y="2541319"/>
            <a:ext cx="6459116" cy="3191074"/>
          </a:xfrm>
          <a:prstGeom prst="roundRect">
            <a:avLst/>
          </a:prstGeom>
          <a:noFill/>
          <a:ln w="4762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105" name="Rounded Rectangle 46"/>
          <p:cNvSpPr/>
          <p:nvPr/>
        </p:nvSpPr>
        <p:spPr>
          <a:xfrm>
            <a:off x="6782674" y="2541319"/>
            <a:ext cx="2280540" cy="3191074"/>
          </a:xfrm>
          <a:prstGeom prst="roundRect">
            <a:avLst/>
          </a:prstGeom>
          <a:noFill/>
          <a:ln w="4762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106" name="TextBox 20"/>
          <p:cNvSpPr txBox="1"/>
          <p:nvPr/>
        </p:nvSpPr>
        <p:spPr>
          <a:xfrm>
            <a:off x="7137865" y="2596872"/>
            <a:ext cx="16327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Post processing pipeline</a:t>
            </a:r>
          </a:p>
        </p:txBody>
      </p:sp>
      <p:sp>
        <p:nvSpPr>
          <p:cNvPr id="107" name="TextBox 47"/>
          <p:cNvSpPr txBox="1"/>
          <p:nvPr/>
        </p:nvSpPr>
        <p:spPr>
          <a:xfrm>
            <a:off x="2591992" y="2596871"/>
            <a:ext cx="12394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3D pipeline</a:t>
            </a:r>
          </a:p>
        </p:txBody>
      </p:sp>
      <p:sp>
        <p:nvSpPr>
          <p:cNvPr id="108" name="Téglalap 107"/>
          <p:cNvSpPr/>
          <p:nvPr/>
        </p:nvSpPr>
        <p:spPr>
          <a:xfrm>
            <a:off x="5176087" y="2808883"/>
            <a:ext cx="1305737" cy="231089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83572789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Példa: </a:t>
            </a:r>
            <a:r>
              <a:rPr lang="hu-HU" dirty="0" err="1"/>
              <a:t>Witcher</a:t>
            </a:r>
            <a:r>
              <a:rPr lang="hu-HU" dirty="0"/>
              <a:t> 3</a:t>
            </a:r>
            <a:endParaRPr lang="en-US" dirty="0"/>
          </a:p>
        </p:txBody>
      </p:sp>
      <p:pic>
        <p:nvPicPr>
          <p:cNvPr id="7" name="Kép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3131" y="2125267"/>
            <a:ext cx="5937739" cy="3711086"/>
          </a:xfrm>
          <a:prstGeom prst="rect">
            <a:avLst/>
          </a:prstGeom>
        </p:spPr>
      </p:pic>
      <p:sp>
        <p:nvSpPr>
          <p:cNvPr id="9" name="Rectangle 6"/>
          <p:cNvSpPr/>
          <p:nvPr/>
        </p:nvSpPr>
        <p:spPr>
          <a:xfrm>
            <a:off x="2309447" y="3676650"/>
            <a:ext cx="685800" cy="187570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</p:spTree>
    <p:extLst>
      <p:ext uri="{BB962C8B-B14F-4D97-AF65-F5344CB8AC3E}">
        <p14:creationId xmlns:p14="http://schemas.microsoft.com/office/powerpoint/2010/main" val="117686091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ép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5913" y="2125266"/>
            <a:ext cx="5934956" cy="3709347"/>
          </a:xfrm>
          <a:prstGeom prst="rect">
            <a:avLst/>
          </a:prstGeom>
        </p:spPr>
      </p:pic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dirty="0"/>
              <a:t>Példa : </a:t>
            </a:r>
            <a:r>
              <a:rPr lang="hu-HU" dirty="0" err="1"/>
              <a:t>Witcher</a:t>
            </a:r>
            <a:r>
              <a:rPr lang="hu-HU" dirty="0"/>
              <a:t> 3, </a:t>
            </a:r>
            <a:r>
              <a:rPr lang="hu-HU" dirty="0" err="1"/>
              <a:t>sharpen</a:t>
            </a:r>
            <a:r>
              <a:rPr lang="hu-HU" dirty="0"/>
              <a:t> </a:t>
            </a:r>
            <a:r>
              <a:rPr lang="hu-HU" dirty="0" err="1"/>
              <a:t>on</a:t>
            </a:r>
            <a:endParaRPr lang="en-US" dirty="0"/>
          </a:p>
        </p:txBody>
      </p:sp>
      <p:pic>
        <p:nvPicPr>
          <p:cNvPr id="7" name="Kép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703" y="3352868"/>
            <a:ext cx="1333097" cy="1245063"/>
          </a:xfrm>
          <a:prstGeom prst="rect">
            <a:avLst/>
          </a:prstGeom>
        </p:spPr>
      </p:pic>
      <p:cxnSp>
        <p:nvCxnSpPr>
          <p:cNvPr id="9" name="Egyenes összekötő 8"/>
          <p:cNvCxnSpPr/>
          <p:nvPr/>
        </p:nvCxnSpPr>
        <p:spPr>
          <a:xfrm flipH="1" flipV="1">
            <a:off x="1447801" y="3352868"/>
            <a:ext cx="1512276" cy="240438"/>
          </a:xfrm>
          <a:prstGeom prst="line">
            <a:avLst/>
          </a:prstGeom>
          <a:ln w="3492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Egyenes összekötő 9"/>
          <p:cNvCxnSpPr/>
          <p:nvPr/>
        </p:nvCxnSpPr>
        <p:spPr>
          <a:xfrm flipH="1">
            <a:off x="1447800" y="3957638"/>
            <a:ext cx="1512277" cy="640293"/>
          </a:xfrm>
          <a:prstGeom prst="line">
            <a:avLst/>
          </a:prstGeom>
          <a:ln w="3492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438627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5914" y="2125266"/>
            <a:ext cx="5934956" cy="3709347"/>
          </a:xfrm>
          <a:prstGeom prst="rect">
            <a:avLst/>
          </a:prstGeom>
        </p:spPr>
      </p:pic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dirty="0"/>
              <a:t>Példa : </a:t>
            </a:r>
            <a:r>
              <a:rPr lang="hu-HU" dirty="0" err="1"/>
              <a:t>Witcher</a:t>
            </a:r>
            <a:r>
              <a:rPr lang="hu-HU" dirty="0"/>
              <a:t> 3, </a:t>
            </a:r>
            <a:r>
              <a:rPr lang="hu-HU" dirty="0" err="1"/>
              <a:t>sharpen</a:t>
            </a:r>
            <a:r>
              <a:rPr lang="hu-HU" dirty="0"/>
              <a:t> </a:t>
            </a:r>
            <a:r>
              <a:rPr lang="hu-HU" dirty="0" err="1"/>
              <a:t>off</a:t>
            </a:r>
            <a:endParaRPr lang="en-US" dirty="0"/>
          </a:p>
        </p:txBody>
      </p:sp>
      <p:pic>
        <p:nvPicPr>
          <p:cNvPr id="5" name="Kép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703" y="3352868"/>
            <a:ext cx="1409296" cy="1254144"/>
          </a:xfrm>
          <a:prstGeom prst="rect">
            <a:avLst/>
          </a:prstGeom>
        </p:spPr>
      </p:pic>
      <p:cxnSp>
        <p:nvCxnSpPr>
          <p:cNvPr id="7" name="Egyenes összekötő 6"/>
          <p:cNvCxnSpPr/>
          <p:nvPr/>
        </p:nvCxnSpPr>
        <p:spPr>
          <a:xfrm flipH="1" flipV="1">
            <a:off x="1504951" y="3352869"/>
            <a:ext cx="1512276" cy="247582"/>
          </a:xfrm>
          <a:prstGeom prst="line">
            <a:avLst/>
          </a:prstGeom>
          <a:ln w="3492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Egyenes összekötő 7"/>
          <p:cNvCxnSpPr/>
          <p:nvPr/>
        </p:nvCxnSpPr>
        <p:spPr>
          <a:xfrm flipH="1">
            <a:off x="1504951" y="3979069"/>
            <a:ext cx="1512276" cy="618862"/>
          </a:xfrm>
          <a:prstGeom prst="line">
            <a:avLst/>
          </a:prstGeom>
          <a:ln w="3492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649803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Teszt: dobozszűrő</a:t>
            </a:r>
            <a:endParaRPr lang="en-US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Környezet átlaga</a:t>
            </a:r>
          </a:p>
          <a:p>
            <a:pPr lvl="1"/>
            <a:r>
              <a:rPr lang="hu-HU" dirty="0" err="1"/>
              <a:t>Elmos</a:t>
            </a:r>
            <a:endParaRPr lang="hu-HU" dirty="0"/>
          </a:p>
          <a:p>
            <a:pPr lvl="1"/>
            <a:r>
              <a:rPr lang="hu-HU" dirty="0"/>
              <a:t>A súlyok megegyeznek, nem kell eltárolnunk</a:t>
            </a:r>
          </a:p>
          <a:p>
            <a:r>
              <a:rPr lang="hu-HU" dirty="0"/>
              <a:t>Önmagában nem túl hasznos</a:t>
            </a:r>
          </a:p>
          <a:p>
            <a:pPr lvl="1"/>
            <a:r>
              <a:rPr lang="hu-HU" dirty="0"/>
              <a:t>Összetett effektekben szerepelhet lépésként</a:t>
            </a:r>
          </a:p>
          <a:p>
            <a:pPr lvl="1"/>
            <a:r>
              <a:rPr lang="hu-HU" dirty="0"/>
              <a:t>Most csak sebességmérésre használjuk</a:t>
            </a:r>
          </a:p>
        </p:txBody>
      </p:sp>
    </p:spTree>
    <p:extLst>
      <p:ext uri="{BB962C8B-B14F-4D97-AF65-F5344CB8AC3E}">
        <p14:creationId xmlns:p14="http://schemas.microsoft.com/office/powerpoint/2010/main" val="165070285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Teszt: dobozszűrő</a:t>
            </a:r>
            <a:endParaRPr lang="en-US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Új </a:t>
            </a:r>
            <a:r>
              <a:rPr lang="hu-HU" dirty="0" err="1"/>
              <a:t>fragmens</a:t>
            </a:r>
            <a:r>
              <a:rPr lang="hu-HU" dirty="0"/>
              <a:t> </a:t>
            </a:r>
            <a:r>
              <a:rPr lang="hu-HU" dirty="0" err="1"/>
              <a:t>shader</a:t>
            </a:r>
            <a:endParaRPr lang="hu-HU" dirty="0"/>
          </a:p>
          <a:p>
            <a:r>
              <a:rPr lang="hu-HU" dirty="0"/>
              <a:t>Uniform paraméter: kernel méret</a:t>
            </a:r>
            <a:endParaRPr lang="en-US" dirty="0"/>
          </a:p>
        </p:txBody>
      </p:sp>
      <p:sp>
        <p:nvSpPr>
          <p:cNvPr id="4" name="Téglalap 3"/>
          <p:cNvSpPr/>
          <p:nvPr/>
        </p:nvSpPr>
        <p:spPr>
          <a:xfrm>
            <a:off x="504090" y="3006414"/>
            <a:ext cx="4572000" cy="43858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125" strike="sngStrike" dirty="0">
                <a:solidFill>
                  <a:srgbClr val="FF0000"/>
                </a:solidFill>
                <a:latin typeface="Consolas" panose="020B0609020204030204" pitchFamily="49" charset="0"/>
              </a:rPr>
              <a:t>#pragma fragment frag</a:t>
            </a:r>
          </a:p>
          <a:p>
            <a:r>
              <a:rPr lang="en-US" sz="1125" dirty="0">
                <a:solidFill>
                  <a:srgbClr val="808080"/>
                </a:solidFill>
                <a:latin typeface="Consolas" panose="020B0609020204030204" pitchFamily="49" charset="0"/>
              </a:rPr>
              <a:t>#pragma</a:t>
            </a:r>
            <a:r>
              <a:rPr lang="en-US" sz="1125" dirty="0">
                <a:solidFill>
                  <a:srgbClr val="000000"/>
                </a:solidFill>
                <a:latin typeface="Consolas" panose="020B0609020204030204" pitchFamily="49" charset="0"/>
              </a:rPr>
              <a:t> fragment </a:t>
            </a:r>
            <a:r>
              <a:rPr lang="en-US" sz="1125" dirty="0" err="1">
                <a:solidFill>
                  <a:srgbClr val="000000"/>
                </a:solidFill>
                <a:latin typeface="Consolas" panose="020B0609020204030204" pitchFamily="49" charset="0"/>
              </a:rPr>
              <a:t>frag_box</a:t>
            </a:r>
            <a:endParaRPr lang="en-US" sz="1125" dirty="0"/>
          </a:p>
        </p:txBody>
      </p:sp>
      <p:sp>
        <p:nvSpPr>
          <p:cNvPr id="5" name="Téglalap 4"/>
          <p:cNvSpPr/>
          <p:nvPr/>
        </p:nvSpPr>
        <p:spPr>
          <a:xfrm>
            <a:off x="504091" y="4197712"/>
            <a:ext cx="8364416" cy="18235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25" dirty="0">
                <a:solidFill>
                  <a:srgbClr val="0000FF"/>
                </a:solidFill>
                <a:latin typeface="Consolas" panose="020B0609020204030204" pitchFamily="49" charset="0"/>
              </a:rPr>
              <a:t>float4</a:t>
            </a:r>
            <a:r>
              <a:rPr lang="en-US" sz="1125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25" dirty="0" err="1">
                <a:solidFill>
                  <a:srgbClr val="000000"/>
                </a:solidFill>
                <a:latin typeface="Consolas" panose="020B0609020204030204" pitchFamily="49" charset="0"/>
              </a:rPr>
              <a:t>frag_box</a:t>
            </a:r>
            <a:r>
              <a:rPr lang="en-US" sz="1125" dirty="0">
                <a:solidFill>
                  <a:srgbClr val="000000"/>
                </a:solidFill>
                <a:latin typeface="Consolas" panose="020B0609020204030204" pitchFamily="49" charset="0"/>
              </a:rPr>
              <a:t>(v2f </a:t>
            </a:r>
            <a:r>
              <a:rPr lang="en-US" sz="1125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125" dirty="0">
                <a:solidFill>
                  <a:srgbClr val="000000"/>
                </a:solidFill>
                <a:latin typeface="Consolas" panose="020B0609020204030204" pitchFamily="49" charset="0"/>
              </a:rPr>
              <a:t>) : </a:t>
            </a:r>
            <a:r>
              <a:rPr lang="en-US" sz="1125" dirty="0" err="1">
                <a:solidFill>
                  <a:srgbClr val="000000"/>
                </a:solidFill>
                <a:latin typeface="Consolas" panose="020B0609020204030204" pitchFamily="49" charset="0"/>
              </a:rPr>
              <a:t>SV_Target</a:t>
            </a:r>
            <a:r>
              <a:rPr lang="en-US" sz="1125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hu-HU" sz="1125" dirty="0">
                <a:solidFill>
                  <a:srgbClr val="0000FF"/>
                </a:solidFill>
                <a:latin typeface="Consolas" panose="020B0609020204030204" pitchFamily="49" charset="0"/>
              </a:rPr>
              <a:t>   </a:t>
            </a:r>
            <a:r>
              <a:rPr lang="en-US" sz="1125" dirty="0">
                <a:solidFill>
                  <a:srgbClr val="0000FF"/>
                </a:solidFill>
                <a:latin typeface="Consolas" panose="020B0609020204030204" pitchFamily="49" charset="0"/>
              </a:rPr>
              <a:t>float4</a:t>
            </a:r>
            <a:r>
              <a:rPr lang="en-US" sz="1125" dirty="0">
                <a:solidFill>
                  <a:srgbClr val="000000"/>
                </a:solidFill>
                <a:latin typeface="Consolas" panose="020B0609020204030204" pitchFamily="49" charset="0"/>
              </a:rPr>
              <a:t> col = </a:t>
            </a:r>
            <a:r>
              <a:rPr lang="en-US" sz="1125" dirty="0">
                <a:solidFill>
                  <a:srgbClr val="0000FF"/>
                </a:solidFill>
                <a:latin typeface="Consolas" panose="020B0609020204030204" pitchFamily="49" charset="0"/>
              </a:rPr>
              <a:t>float4</a:t>
            </a:r>
            <a:r>
              <a:rPr lang="en-US" sz="1125" dirty="0">
                <a:solidFill>
                  <a:srgbClr val="000000"/>
                </a:solidFill>
                <a:latin typeface="Consolas" panose="020B0609020204030204" pitchFamily="49" charset="0"/>
              </a:rPr>
              <a:t>(0,0,0,0);</a:t>
            </a:r>
          </a:p>
          <a:p>
            <a:r>
              <a:rPr lang="hu-HU" sz="1125" dirty="0">
                <a:solidFill>
                  <a:srgbClr val="0000FF"/>
                </a:solidFill>
                <a:latin typeface="Consolas" panose="020B0609020204030204" pitchFamily="49" charset="0"/>
              </a:rPr>
              <a:t>   </a:t>
            </a:r>
            <a:r>
              <a:rPr lang="en-US" sz="1125" dirty="0">
                <a:solidFill>
                  <a:srgbClr val="0000FF"/>
                </a:solidFill>
                <a:latin typeface="Consolas" panose="020B0609020204030204" pitchFamily="49" charset="0"/>
              </a:rPr>
              <a:t>float</a:t>
            </a:r>
            <a:r>
              <a:rPr lang="en-US" sz="1125" dirty="0">
                <a:solidFill>
                  <a:srgbClr val="000000"/>
                </a:solidFill>
                <a:latin typeface="Consolas" panose="020B0609020204030204" pitchFamily="49" charset="0"/>
              </a:rPr>
              <a:t> weight = 1.0 / (</a:t>
            </a:r>
            <a:r>
              <a:rPr lang="en-US" sz="1125" dirty="0">
                <a:solidFill>
                  <a:srgbClr val="0000FF"/>
                </a:solidFill>
                <a:latin typeface="Consolas" panose="020B0609020204030204" pitchFamily="49" charset="0"/>
              </a:rPr>
              <a:t>float</a:t>
            </a:r>
            <a:r>
              <a:rPr lang="en-US" sz="1125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r>
              <a:rPr lang="hu-HU" sz="1125" dirty="0" err="1">
                <a:solidFill>
                  <a:srgbClr val="000000"/>
                </a:solidFill>
                <a:latin typeface="Consolas" panose="020B0609020204030204" pitchFamily="49" charset="0"/>
              </a:rPr>
              <a:t>boxK</a:t>
            </a:r>
            <a:r>
              <a:rPr lang="en-US" sz="1125" dirty="0" err="1">
                <a:solidFill>
                  <a:srgbClr val="000000"/>
                </a:solidFill>
                <a:latin typeface="Consolas" panose="020B0609020204030204" pitchFamily="49" charset="0"/>
              </a:rPr>
              <a:t>ernelWidth</a:t>
            </a:r>
            <a:r>
              <a:rPr lang="en-US" sz="1125" dirty="0">
                <a:solidFill>
                  <a:srgbClr val="000000"/>
                </a:solidFill>
                <a:latin typeface="Consolas" panose="020B0609020204030204" pitchFamily="49" charset="0"/>
              </a:rPr>
              <a:t> / (</a:t>
            </a:r>
            <a:r>
              <a:rPr lang="en-US" sz="1125" dirty="0">
                <a:solidFill>
                  <a:srgbClr val="0000FF"/>
                </a:solidFill>
                <a:latin typeface="Consolas" panose="020B0609020204030204" pitchFamily="49" charset="0"/>
              </a:rPr>
              <a:t>float</a:t>
            </a:r>
            <a:r>
              <a:rPr lang="en-US" sz="1125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r>
              <a:rPr lang="hu-HU" sz="1125" dirty="0" err="1">
                <a:solidFill>
                  <a:srgbClr val="000000"/>
                </a:solidFill>
                <a:latin typeface="Consolas" panose="020B0609020204030204" pitchFamily="49" charset="0"/>
              </a:rPr>
              <a:t>boxK</a:t>
            </a:r>
            <a:r>
              <a:rPr lang="en-US" sz="1125" dirty="0" err="1">
                <a:solidFill>
                  <a:srgbClr val="000000"/>
                </a:solidFill>
                <a:latin typeface="Consolas" panose="020B0609020204030204" pitchFamily="49" charset="0"/>
              </a:rPr>
              <a:t>ernelWidth</a:t>
            </a:r>
            <a:r>
              <a:rPr lang="en-US" sz="1125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sz="1125" dirty="0">
                <a:solidFill>
                  <a:srgbClr val="008000"/>
                </a:solidFill>
                <a:latin typeface="Consolas" panose="020B0609020204030204" pitchFamily="49" charset="0"/>
              </a:rPr>
              <a:t>// </a:t>
            </a:r>
            <a:r>
              <a:rPr lang="hu-HU" sz="1125" dirty="0">
                <a:solidFill>
                  <a:srgbClr val="008000"/>
                </a:solidFill>
                <a:latin typeface="Consolas" panose="020B0609020204030204" pitchFamily="49" charset="0"/>
              </a:rPr>
              <a:t>konstans súly</a:t>
            </a:r>
            <a:endParaRPr lang="en-US" sz="1125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hu-HU" sz="1125" dirty="0">
                <a:solidFill>
                  <a:srgbClr val="0000FF"/>
                </a:solidFill>
                <a:latin typeface="Consolas" panose="020B0609020204030204" pitchFamily="49" charset="0"/>
              </a:rPr>
              <a:t>   </a:t>
            </a:r>
            <a:r>
              <a:rPr lang="en-US" sz="1125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1125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125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125" dirty="0">
                <a:solidFill>
                  <a:srgbClr val="000000"/>
                </a:solidFill>
                <a:latin typeface="Consolas" panose="020B0609020204030204" pitchFamily="49" charset="0"/>
              </a:rPr>
              <a:t> u = -</a:t>
            </a:r>
            <a:r>
              <a:rPr lang="hu-HU" sz="1125" dirty="0" err="1">
                <a:solidFill>
                  <a:srgbClr val="000000"/>
                </a:solidFill>
                <a:latin typeface="Consolas" panose="020B0609020204030204" pitchFamily="49" charset="0"/>
              </a:rPr>
              <a:t>boxK</a:t>
            </a:r>
            <a:r>
              <a:rPr lang="en-US" sz="1125" dirty="0" err="1">
                <a:solidFill>
                  <a:srgbClr val="000000"/>
                </a:solidFill>
                <a:latin typeface="Consolas" panose="020B0609020204030204" pitchFamily="49" charset="0"/>
              </a:rPr>
              <a:t>ernelWidth</a:t>
            </a:r>
            <a:r>
              <a:rPr lang="en-US" sz="1125" dirty="0">
                <a:solidFill>
                  <a:srgbClr val="000000"/>
                </a:solidFill>
                <a:latin typeface="Consolas" panose="020B0609020204030204" pitchFamily="49" charset="0"/>
              </a:rPr>
              <a:t> / 2; u &lt;= </a:t>
            </a:r>
            <a:r>
              <a:rPr lang="hu-HU" sz="1125" dirty="0" err="1">
                <a:solidFill>
                  <a:srgbClr val="000000"/>
                </a:solidFill>
                <a:latin typeface="Consolas" panose="020B0609020204030204" pitchFamily="49" charset="0"/>
              </a:rPr>
              <a:t>boxK</a:t>
            </a:r>
            <a:r>
              <a:rPr lang="en-US" sz="1125" dirty="0" err="1">
                <a:solidFill>
                  <a:srgbClr val="000000"/>
                </a:solidFill>
                <a:latin typeface="Consolas" panose="020B0609020204030204" pitchFamily="49" charset="0"/>
              </a:rPr>
              <a:t>ernelWidth</a:t>
            </a:r>
            <a:r>
              <a:rPr lang="en-US" sz="1125" dirty="0">
                <a:solidFill>
                  <a:srgbClr val="000000"/>
                </a:solidFill>
                <a:latin typeface="Consolas" panose="020B0609020204030204" pitchFamily="49" charset="0"/>
              </a:rPr>
              <a:t> / 2; ++u) {</a:t>
            </a:r>
          </a:p>
          <a:p>
            <a:r>
              <a:rPr lang="hu-HU" sz="1125" dirty="0">
                <a:solidFill>
                  <a:srgbClr val="0000FF"/>
                </a:solidFill>
                <a:latin typeface="Consolas" panose="020B0609020204030204" pitchFamily="49" charset="0"/>
              </a:rPr>
              <a:t>      </a:t>
            </a:r>
            <a:r>
              <a:rPr lang="en-US" sz="1125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1125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125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125" dirty="0">
                <a:solidFill>
                  <a:srgbClr val="000000"/>
                </a:solidFill>
                <a:latin typeface="Consolas" panose="020B0609020204030204" pitchFamily="49" charset="0"/>
              </a:rPr>
              <a:t> v = -</a:t>
            </a:r>
            <a:r>
              <a:rPr lang="hu-HU" sz="1125" dirty="0" err="1">
                <a:solidFill>
                  <a:srgbClr val="000000"/>
                </a:solidFill>
                <a:latin typeface="Consolas" panose="020B0609020204030204" pitchFamily="49" charset="0"/>
              </a:rPr>
              <a:t>boxK</a:t>
            </a:r>
            <a:r>
              <a:rPr lang="en-US" sz="1125" dirty="0" err="1">
                <a:solidFill>
                  <a:srgbClr val="000000"/>
                </a:solidFill>
                <a:latin typeface="Consolas" panose="020B0609020204030204" pitchFamily="49" charset="0"/>
              </a:rPr>
              <a:t>ernelWidth</a:t>
            </a:r>
            <a:r>
              <a:rPr lang="en-US" sz="1125" dirty="0">
                <a:solidFill>
                  <a:srgbClr val="000000"/>
                </a:solidFill>
                <a:latin typeface="Consolas" panose="020B0609020204030204" pitchFamily="49" charset="0"/>
              </a:rPr>
              <a:t> / 2; v &lt;= </a:t>
            </a:r>
            <a:r>
              <a:rPr lang="hu-HU" sz="1125" dirty="0" err="1">
                <a:solidFill>
                  <a:srgbClr val="000000"/>
                </a:solidFill>
                <a:latin typeface="Consolas" panose="020B0609020204030204" pitchFamily="49" charset="0"/>
              </a:rPr>
              <a:t>boxK</a:t>
            </a:r>
            <a:r>
              <a:rPr lang="en-US" sz="1125" dirty="0" err="1">
                <a:solidFill>
                  <a:srgbClr val="000000"/>
                </a:solidFill>
                <a:latin typeface="Consolas" panose="020B0609020204030204" pitchFamily="49" charset="0"/>
              </a:rPr>
              <a:t>ernelWidth</a:t>
            </a:r>
            <a:r>
              <a:rPr lang="en-US" sz="1125" dirty="0">
                <a:solidFill>
                  <a:srgbClr val="000000"/>
                </a:solidFill>
                <a:latin typeface="Consolas" panose="020B0609020204030204" pitchFamily="49" charset="0"/>
              </a:rPr>
              <a:t> / 2; ++v) {</a:t>
            </a:r>
          </a:p>
          <a:p>
            <a:r>
              <a:rPr lang="hu-HU" sz="1125" dirty="0">
                <a:solidFill>
                  <a:srgbClr val="000000"/>
                </a:solidFill>
                <a:latin typeface="Consolas" panose="020B0609020204030204" pitchFamily="49" charset="0"/>
              </a:rPr>
              <a:t>         </a:t>
            </a:r>
            <a:r>
              <a:rPr lang="en-US" sz="1125" dirty="0">
                <a:solidFill>
                  <a:srgbClr val="000000"/>
                </a:solidFill>
                <a:latin typeface="Consolas" panose="020B0609020204030204" pitchFamily="49" charset="0"/>
              </a:rPr>
              <a:t>col += weight *</a:t>
            </a:r>
            <a:r>
              <a:rPr lang="hu-HU" sz="1125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25" dirty="0">
                <a:solidFill>
                  <a:srgbClr val="000000"/>
                </a:solidFill>
                <a:latin typeface="Consolas" panose="020B0609020204030204" pitchFamily="49" charset="0"/>
              </a:rPr>
              <a:t>tex2D(_</a:t>
            </a:r>
            <a:r>
              <a:rPr lang="en-US" sz="1125" dirty="0" err="1">
                <a:solidFill>
                  <a:srgbClr val="000000"/>
                </a:solidFill>
                <a:latin typeface="Consolas" panose="020B0609020204030204" pitchFamily="49" charset="0"/>
              </a:rPr>
              <a:t>MainTex</a:t>
            </a:r>
            <a:r>
              <a:rPr lang="en-US" sz="1125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hu-HU" sz="1125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25" dirty="0" err="1">
                <a:solidFill>
                  <a:srgbClr val="000000"/>
                </a:solidFill>
                <a:latin typeface="Consolas" panose="020B0609020204030204" pitchFamily="49" charset="0"/>
              </a:rPr>
              <a:t>i.uv</a:t>
            </a:r>
            <a:r>
              <a:rPr lang="en-US" sz="1125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sz="1125" dirty="0">
                <a:solidFill>
                  <a:srgbClr val="0000FF"/>
                </a:solidFill>
                <a:latin typeface="Consolas" panose="020B0609020204030204" pitchFamily="49" charset="0"/>
              </a:rPr>
              <a:t>float2</a:t>
            </a:r>
            <a:r>
              <a:rPr lang="en-US" sz="1125" dirty="0">
                <a:solidFill>
                  <a:srgbClr val="000000"/>
                </a:solidFill>
                <a:latin typeface="Consolas" panose="020B0609020204030204" pitchFamily="49" charset="0"/>
              </a:rPr>
              <a:t>(u*_</a:t>
            </a:r>
            <a:r>
              <a:rPr lang="en-US" sz="1125" dirty="0" err="1">
                <a:solidFill>
                  <a:srgbClr val="000000"/>
                </a:solidFill>
                <a:latin typeface="Consolas" panose="020B0609020204030204" pitchFamily="49" charset="0"/>
              </a:rPr>
              <a:t>MainTex_TexelSize.x</a:t>
            </a:r>
            <a:r>
              <a:rPr lang="en-US" sz="1125" dirty="0">
                <a:solidFill>
                  <a:srgbClr val="000000"/>
                </a:solidFill>
                <a:latin typeface="Consolas" panose="020B0609020204030204" pitchFamily="49" charset="0"/>
              </a:rPr>
              <a:t>, v*_</a:t>
            </a:r>
            <a:r>
              <a:rPr lang="en-US" sz="1125" dirty="0" err="1">
                <a:solidFill>
                  <a:srgbClr val="000000"/>
                </a:solidFill>
                <a:latin typeface="Consolas" panose="020B0609020204030204" pitchFamily="49" charset="0"/>
              </a:rPr>
              <a:t>MainTex_TexelSize.y</a:t>
            </a:r>
            <a:r>
              <a:rPr lang="en-US" sz="1125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  <a:p>
            <a:r>
              <a:rPr lang="hu-HU" sz="1125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sz="1125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hu-HU" sz="1125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sz="1125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hu-HU" sz="1125" dirty="0">
                <a:solidFill>
                  <a:srgbClr val="0000FF"/>
                </a:solidFill>
                <a:latin typeface="Consolas" panose="020B0609020204030204" pitchFamily="49" charset="0"/>
              </a:rPr>
              <a:t>   </a:t>
            </a:r>
            <a:r>
              <a:rPr lang="en-US" sz="1125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125" dirty="0">
                <a:solidFill>
                  <a:srgbClr val="000000"/>
                </a:solidFill>
                <a:latin typeface="Consolas" panose="020B0609020204030204" pitchFamily="49" charset="0"/>
              </a:rPr>
              <a:t> col;</a:t>
            </a:r>
          </a:p>
          <a:p>
            <a:r>
              <a:rPr lang="en-US" sz="1125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1125" dirty="0"/>
          </a:p>
        </p:txBody>
      </p:sp>
      <p:sp>
        <p:nvSpPr>
          <p:cNvPr id="6" name="Téglalap 5"/>
          <p:cNvSpPr/>
          <p:nvPr/>
        </p:nvSpPr>
        <p:spPr>
          <a:xfrm>
            <a:off x="504090" y="3505752"/>
            <a:ext cx="6846279" cy="6117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25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sampler2D _</a:t>
            </a:r>
            <a:r>
              <a:rPr lang="en-US" sz="1125" dirty="0" err="1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MainTex</a:t>
            </a:r>
            <a:r>
              <a:rPr lang="en-US" sz="1125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125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float4 _</a:t>
            </a:r>
            <a:r>
              <a:rPr lang="en-US" sz="1125" dirty="0" err="1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MainTex_TexelSize</a:t>
            </a:r>
            <a:r>
              <a:rPr lang="en-US" sz="1125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;</a:t>
            </a:r>
            <a:endParaRPr lang="hu-HU" sz="1125" dirty="0">
              <a:solidFill>
                <a:schemeClr val="bg2">
                  <a:lumMod val="90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125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125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hu-HU" sz="1125" dirty="0" err="1">
                <a:solidFill>
                  <a:srgbClr val="000000"/>
                </a:solidFill>
                <a:latin typeface="Consolas" panose="020B0609020204030204" pitchFamily="49" charset="0"/>
              </a:rPr>
              <a:t>boxK</a:t>
            </a:r>
            <a:r>
              <a:rPr lang="en-US" sz="1125" dirty="0" err="1">
                <a:solidFill>
                  <a:srgbClr val="000000"/>
                </a:solidFill>
                <a:latin typeface="Consolas" panose="020B0609020204030204" pitchFamily="49" charset="0"/>
              </a:rPr>
              <a:t>ernelWidth</a:t>
            </a:r>
            <a:r>
              <a:rPr lang="en-US" sz="1125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sz="1125" dirty="0">
                <a:solidFill>
                  <a:srgbClr val="008000"/>
                </a:solidFill>
                <a:latin typeface="Consolas" panose="020B0609020204030204" pitchFamily="49" charset="0"/>
              </a:rPr>
              <a:t>// </a:t>
            </a:r>
            <a:r>
              <a:rPr lang="hu-HU" sz="1125" dirty="0">
                <a:solidFill>
                  <a:srgbClr val="008000"/>
                </a:solidFill>
                <a:latin typeface="Consolas" panose="020B0609020204030204" pitchFamily="49" charset="0"/>
              </a:rPr>
              <a:t>ablakméret, </a:t>
            </a:r>
            <a:r>
              <a:rPr lang="hu-HU" sz="1125" dirty="0" err="1">
                <a:solidFill>
                  <a:srgbClr val="008000"/>
                </a:solidFill>
                <a:latin typeface="Consolas" panose="020B0609020204030204" pitchFamily="49" charset="0"/>
              </a:rPr>
              <a:t>szkriptbol</a:t>
            </a:r>
            <a:r>
              <a:rPr lang="hu-HU" sz="1125" dirty="0">
                <a:solidFill>
                  <a:srgbClr val="008000"/>
                </a:solidFill>
                <a:latin typeface="Consolas" panose="020B0609020204030204" pitchFamily="49" charset="0"/>
              </a:rPr>
              <a:t> állítjuk</a:t>
            </a:r>
            <a:endParaRPr lang="en-US" sz="1125" dirty="0"/>
          </a:p>
        </p:txBody>
      </p:sp>
    </p:spTree>
    <p:extLst>
      <p:ext uri="{BB962C8B-B14F-4D97-AF65-F5344CB8AC3E}">
        <p14:creationId xmlns:p14="http://schemas.microsoft.com/office/powerpoint/2010/main" val="188576575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Kernel méret, C#</a:t>
            </a:r>
            <a:endParaRPr lang="en-US" dirty="0"/>
          </a:p>
        </p:txBody>
      </p:sp>
      <p:sp>
        <p:nvSpPr>
          <p:cNvPr id="4" name="Téglalap 3"/>
          <p:cNvSpPr/>
          <p:nvPr/>
        </p:nvSpPr>
        <p:spPr>
          <a:xfrm>
            <a:off x="578826" y="2216670"/>
            <a:ext cx="7877909" cy="36240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50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public class </a:t>
            </a:r>
            <a:r>
              <a:rPr lang="en-US" sz="1350" dirty="0" err="1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ConvolutionEffect</a:t>
            </a:r>
            <a:r>
              <a:rPr lang="en-US" sz="1350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 : </a:t>
            </a:r>
            <a:r>
              <a:rPr lang="en-US" sz="1350" dirty="0" err="1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PostEffectsBase</a:t>
            </a:r>
            <a:r>
              <a:rPr lang="en-US" sz="1350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 {</a:t>
            </a:r>
          </a:p>
          <a:p>
            <a:endParaRPr lang="en-US" sz="13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</a:rPr>
              <a:t>    [</a:t>
            </a:r>
            <a:r>
              <a:rPr lang="en-US" sz="1350" dirty="0">
                <a:solidFill>
                  <a:srgbClr val="2B91AF"/>
                </a:solidFill>
                <a:latin typeface="Consolas" panose="020B0609020204030204" pitchFamily="49" charset="0"/>
              </a:rPr>
              <a:t>Range</a:t>
            </a:r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</a:rPr>
              <a:t>(3, 301)]</a:t>
            </a:r>
          </a:p>
          <a:p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35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35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350" dirty="0" err="1">
                <a:solidFill>
                  <a:srgbClr val="000000"/>
                </a:solidFill>
                <a:latin typeface="Consolas" panose="020B0609020204030204" pitchFamily="49" charset="0"/>
              </a:rPr>
              <a:t>boxKernelWindowWidth</a:t>
            </a:r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</a:rPr>
              <a:t> = 3;</a:t>
            </a:r>
          </a:p>
          <a:p>
            <a:endParaRPr lang="en-US" sz="13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hu-HU" sz="1350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sz="1350" dirty="0">
                <a:solidFill>
                  <a:srgbClr val="008000"/>
                </a:solidFill>
                <a:latin typeface="Consolas" panose="020B0609020204030204" pitchFamily="49" charset="0"/>
              </a:rPr>
              <a:t>// ...</a:t>
            </a:r>
            <a:endParaRPr lang="hu-HU" sz="1350" dirty="0">
              <a:solidFill>
                <a:srgbClr val="008000"/>
              </a:solidFill>
              <a:latin typeface="Consolas" panose="020B0609020204030204" pitchFamily="49" charset="0"/>
            </a:endParaRPr>
          </a:p>
          <a:p>
            <a:endParaRPr lang="en-US" sz="13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FR" sz="135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fr-FR" sz="1350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void OnRenderImage(RenderTexture source, RenderTexture destination) {</a:t>
            </a:r>
          </a:p>
          <a:p>
            <a:r>
              <a:rPr lang="en-US" sz="1350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        if (</a:t>
            </a:r>
            <a:r>
              <a:rPr lang="en-US" sz="1350" dirty="0" err="1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CreateMaterial</a:t>
            </a:r>
            <a:r>
              <a:rPr lang="en-US" sz="1350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()) {</a:t>
            </a:r>
          </a:p>
          <a:p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350" dirty="0" err="1">
                <a:solidFill>
                  <a:srgbClr val="000000"/>
                </a:solidFill>
                <a:latin typeface="Consolas" panose="020B0609020204030204" pitchFamily="49" charset="0"/>
              </a:rPr>
              <a:t>material.SetInt</a:t>
            </a:r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35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1350" dirty="0" err="1">
                <a:solidFill>
                  <a:srgbClr val="A31515"/>
                </a:solidFill>
                <a:latin typeface="Consolas" panose="020B0609020204030204" pitchFamily="49" charset="0"/>
              </a:rPr>
              <a:t>boxKernelWidth</a:t>
            </a:r>
            <a:r>
              <a:rPr lang="en-US" sz="135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350" dirty="0" err="1">
                <a:solidFill>
                  <a:srgbClr val="000000"/>
                </a:solidFill>
                <a:latin typeface="Consolas" panose="020B0609020204030204" pitchFamily="49" charset="0"/>
              </a:rPr>
              <a:t>boxKernelWindowWidth</a:t>
            </a:r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350" dirty="0" err="1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Graphics.Blit</a:t>
            </a:r>
            <a:r>
              <a:rPr lang="en-US" sz="1350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(source, destination, material);</a:t>
            </a:r>
          </a:p>
          <a:p>
            <a:r>
              <a:rPr lang="en-US" sz="1350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        }</a:t>
            </a:r>
          </a:p>
          <a:p>
            <a:r>
              <a:rPr lang="en-US" sz="1350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        else {</a:t>
            </a:r>
          </a:p>
          <a:p>
            <a:r>
              <a:rPr lang="en-US" sz="1350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            </a:t>
            </a:r>
            <a:r>
              <a:rPr lang="en-US" sz="1350" dirty="0" err="1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Graphics.Blit</a:t>
            </a:r>
            <a:r>
              <a:rPr lang="en-US" sz="1350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(source, destination);</a:t>
            </a:r>
          </a:p>
          <a:p>
            <a:r>
              <a:rPr lang="en-US" sz="1350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        }</a:t>
            </a:r>
          </a:p>
          <a:p>
            <a:r>
              <a:rPr lang="en-US" sz="1350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US" sz="1350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}</a:t>
            </a:r>
            <a:endParaRPr lang="en-US" sz="1350" dirty="0">
              <a:solidFill>
                <a:schemeClr val="bg2">
                  <a:lumMod val="90000"/>
                </a:schemeClr>
              </a:solidFill>
            </a:endParaRPr>
          </a:p>
        </p:txBody>
      </p:sp>
      <p:pic>
        <p:nvPicPr>
          <p:cNvPr id="5" name="Kép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9207" y="2795130"/>
            <a:ext cx="3436144" cy="564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57101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Milyen gyors a grafikus kártya?</a:t>
            </a:r>
            <a:endParaRPr lang="en-US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628650" y="1749672"/>
            <a:ext cx="8058150" cy="3263504"/>
          </a:xfrm>
        </p:spPr>
        <p:txBody>
          <a:bodyPr>
            <a:normAutofit/>
          </a:bodyPr>
          <a:lstStyle/>
          <a:p>
            <a:r>
              <a:rPr lang="hu-HU" sz="1800" dirty="0"/>
              <a:t>Állítgassuk a kernel méretet!</a:t>
            </a:r>
          </a:p>
          <a:p>
            <a:pPr lvl="1"/>
            <a:r>
              <a:rPr lang="hu-HU" sz="1600" dirty="0" err="1"/>
              <a:t>Komplextiás</a:t>
            </a:r>
            <a:r>
              <a:rPr lang="hu-HU" sz="1600" dirty="0"/>
              <a:t>: </a:t>
            </a:r>
            <a:r>
              <a:rPr lang="hu-HU" sz="1600" i="1" dirty="0"/>
              <a:t>O(kernelWidth</a:t>
            </a:r>
            <a:r>
              <a:rPr lang="hu-HU" sz="1600" i="1" baseline="30000" dirty="0"/>
              <a:t>2</a:t>
            </a:r>
            <a:r>
              <a:rPr lang="hu-HU" sz="1600" i="1" dirty="0"/>
              <a:t>)</a:t>
            </a:r>
          </a:p>
          <a:p>
            <a:r>
              <a:rPr lang="hu-HU" sz="1800" dirty="0"/>
              <a:t>Méretezzük át a game ablakot!</a:t>
            </a:r>
          </a:p>
          <a:p>
            <a:pPr lvl="1"/>
            <a:r>
              <a:rPr lang="hu-HU" sz="1600" dirty="0"/>
              <a:t>A feldolgozási idő lineáris a pixelek számában</a:t>
            </a:r>
          </a:p>
          <a:p>
            <a:r>
              <a:rPr lang="hu-HU" sz="1800" dirty="0"/>
              <a:t>(Legyünk óvatosak, az operációs rendszer lelőheti a GPU drivert, ha a </a:t>
            </a:r>
            <a:r>
              <a:rPr lang="hu-HU" sz="1800" dirty="0" err="1"/>
              <a:t>shader</a:t>
            </a:r>
            <a:r>
              <a:rPr lang="hu-HU" sz="1800" dirty="0"/>
              <a:t> néhány másodpercnél tovább fut)</a:t>
            </a:r>
            <a:endParaRPr lang="en-US" sz="1800" dirty="0"/>
          </a:p>
          <a:p>
            <a:endParaRPr lang="en-US" sz="1800" dirty="0"/>
          </a:p>
        </p:txBody>
      </p:sp>
      <p:pic>
        <p:nvPicPr>
          <p:cNvPr id="6" name="Kép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113" y="5479646"/>
            <a:ext cx="3286125" cy="535781"/>
          </a:xfrm>
          <a:prstGeom prst="rect">
            <a:avLst/>
          </a:prstGeom>
        </p:spPr>
      </p:pic>
      <p:pic>
        <p:nvPicPr>
          <p:cNvPr id="7" name="Kép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113" y="3948808"/>
            <a:ext cx="2190750" cy="1480237"/>
          </a:xfrm>
          <a:prstGeom prst="rect">
            <a:avLst/>
          </a:prstGeom>
        </p:spPr>
      </p:pic>
      <p:pic>
        <p:nvPicPr>
          <p:cNvPr id="8" name="Kép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1967" y="3950289"/>
            <a:ext cx="2150269" cy="1464469"/>
          </a:xfrm>
          <a:prstGeom prst="rect">
            <a:avLst/>
          </a:prstGeom>
        </p:spPr>
      </p:pic>
      <p:pic>
        <p:nvPicPr>
          <p:cNvPr id="9" name="Kép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1967" y="5465358"/>
            <a:ext cx="3443288" cy="550069"/>
          </a:xfrm>
          <a:prstGeom prst="rect">
            <a:avLst/>
          </a:prstGeom>
        </p:spPr>
      </p:pic>
      <p:sp>
        <p:nvSpPr>
          <p:cNvPr id="10" name="Rectangle 6"/>
          <p:cNvSpPr/>
          <p:nvPr/>
        </p:nvSpPr>
        <p:spPr>
          <a:xfrm>
            <a:off x="1619250" y="4467664"/>
            <a:ext cx="1000858" cy="184913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12" name="Rectangle 6"/>
          <p:cNvSpPr/>
          <p:nvPr/>
        </p:nvSpPr>
        <p:spPr>
          <a:xfrm>
            <a:off x="5586408" y="4444582"/>
            <a:ext cx="1000858" cy="184913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13" name="Rectangle 6"/>
          <p:cNvSpPr/>
          <p:nvPr/>
        </p:nvSpPr>
        <p:spPr>
          <a:xfrm>
            <a:off x="439616" y="5836375"/>
            <a:ext cx="3352067" cy="184913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14" name="Rectangle 6"/>
          <p:cNvSpPr/>
          <p:nvPr/>
        </p:nvSpPr>
        <p:spPr>
          <a:xfrm>
            <a:off x="4452661" y="5830514"/>
            <a:ext cx="3501812" cy="184913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pic>
        <p:nvPicPr>
          <p:cNvPr id="15" name="Kép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82886" y="3943144"/>
            <a:ext cx="2143125" cy="1471613"/>
          </a:xfrm>
          <a:prstGeom prst="rect">
            <a:avLst/>
          </a:prstGeom>
        </p:spPr>
      </p:pic>
      <p:sp>
        <p:nvSpPr>
          <p:cNvPr id="16" name="Rectangle 6"/>
          <p:cNvSpPr/>
          <p:nvPr/>
        </p:nvSpPr>
        <p:spPr>
          <a:xfrm>
            <a:off x="4567966" y="4875406"/>
            <a:ext cx="830510" cy="184913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17" name="Rectangle 6"/>
          <p:cNvSpPr/>
          <p:nvPr/>
        </p:nvSpPr>
        <p:spPr>
          <a:xfrm>
            <a:off x="6673818" y="4875406"/>
            <a:ext cx="1000858" cy="184913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18" name="Rectangle 6"/>
          <p:cNvSpPr/>
          <p:nvPr/>
        </p:nvSpPr>
        <p:spPr>
          <a:xfrm>
            <a:off x="7754448" y="4459516"/>
            <a:ext cx="1000858" cy="184913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</p:spTree>
    <p:extLst>
      <p:ext uri="{BB962C8B-B14F-4D97-AF65-F5344CB8AC3E}">
        <p14:creationId xmlns:p14="http://schemas.microsoft.com/office/powerpoint/2010/main" val="150106425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Multi-</a:t>
            </a:r>
            <a:r>
              <a:rPr lang="hu-HU" dirty="0" err="1"/>
              <a:t>pass</a:t>
            </a:r>
            <a:r>
              <a:rPr lang="hu-HU" dirty="0"/>
              <a:t> effektek</a:t>
            </a:r>
            <a:endParaRPr lang="en-US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hu-HU" dirty="0"/>
              <a:t>Sok effektet nem tudunk egy </a:t>
            </a:r>
            <a:r>
              <a:rPr lang="hu-HU" dirty="0" err="1"/>
              <a:t>fragment</a:t>
            </a:r>
            <a:r>
              <a:rPr lang="hu-HU" dirty="0"/>
              <a:t> </a:t>
            </a:r>
            <a:r>
              <a:rPr lang="hu-HU" dirty="0" err="1"/>
              <a:t>shader</a:t>
            </a:r>
            <a:r>
              <a:rPr lang="hu-HU" dirty="0"/>
              <a:t> hívásban implementálni</a:t>
            </a:r>
          </a:p>
          <a:p>
            <a:pPr lvl="1"/>
            <a:r>
              <a:rPr lang="hu-HU" dirty="0"/>
              <a:t>Példa: </a:t>
            </a:r>
            <a:r>
              <a:rPr lang="hu-HU" dirty="0" err="1"/>
              <a:t>szeparábilis</a:t>
            </a:r>
            <a:r>
              <a:rPr lang="hu-HU" dirty="0"/>
              <a:t> szűrők</a:t>
            </a:r>
          </a:p>
          <a:p>
            <a:pPr lvl="1"/>
            <a:endParaRPr lang="hu-HU" dirty="0"/>
          </a:p>
          <a:p>
            <a:r>
              <a:rPr lang="hu-HU" dirty="0"/>
              <a:t>Megoldások:</a:t>
            </a:r>
          </a:p>
          <a:p>
            <a:pPr lvl="1"/>
            <a:r>
              <a:rPr lang="hu-HU" dirty="0"/>
              <a:t>Egy C# script, multi-</a:t>
            </a:r>
            <a:r>
              <a:rPr lang="hu-HU" dirty="0" err="1"/>
              <a:t>pass</a:t>
            </a:r>
            <a:r>
              <a:rPr lang="hu-HU" dirty="0"/>
              <a:t> </a:t>
            </a:r>
            <a:r>
              <a:rPr lang="hu-HU" dirty="0" err="1"/>
              <a:t>shader</a:t>
            </a:r>
            <a:endParaRPr lang="hu-HU" dirty="0"/>
          </a:p>
          <a:p>
            <a:pPr lvl="2"/>
            <a:r>
              <a:rPr lang="hu-HU" dirty="0"/>
              <a:t>Hívjuk meg a </a:t>
            </a:r>
            <a:r>
              <a:rPr lang="hu-HU" dirty="0" err="1"/>
              <a:t>shader</a:t>
            </a:r>
            <a:r>
              <a:rPr lang="hu-HU" dirty="0"/>
              <a:t> </a:t>
            </a:r>
            <a:r>
              <a:rPr lang="hu-HU" dirty="0" err="1"/>
              <a:t>passokat</a:t>
            </a:r>
            <a:r>
              <a:rPr lang="hu-HU" dirty="0"/>
              <a:t> manuálisan</a:t>
            </a:r>
          </a:p>
          <a:p>
            <a:pPr lvl="2"/>
            <a:r>
              <a:rPr lang="hu-HU" dirty="0"/>
              <a:t>Temporális </a:t>
            </a:r>
            <a:r>
              <a:rPr lang="hu-HU" dirty="0" err="1"/>
              <a:t>rendertexture</a:t>
            </a:r>
            <a:r>
              <a:rPr lang="hu-HU" dirty="0"/>
              <a:t>-re van szükség</a:t>
            </a:r>
          </a:p>
          <a:p>
            <a:pPr lvl="2"/>
            <a:r>
              <a:rPr lang="hu-HU" dirty="0" err="1"/>
              <a:t>GrabPass</a:t>
            </a:r>
            <a:r>
              <a:rPr lang="hu-HU" dirty="0"/>
              <a:t> a </a:t>
            </a:r>
            <a:r>
              <a:rPr lang="hu-HU" dirty="0" err="1"/>
              <a:t>shader-ben</a:t>
            </a:r>
            <a:endParaRPr lang="hu-HU" dirty="0"/>
          </a:p>
          <a:p>
            <a:pPr lvl="1"/>
            <a:r>
              <a:rPr lang="hu-HU" dirty="0"/>
              <a:t>Több C# </a:t>
            </a:r>
            <a:r>
              <a:rPr lang="hu-HU" dirty="0" err="1"/>
              <a:t>scripts</a:t>
            </a:r>
            <a:r>
              <a:rPr lang="hu-HU" dirty="0"/>
              <a:t>, mindegyik egy </a:t>
            </a:r>
            <a:r>
              <a:rPr lang="hu-HU" dirty="0" err="1"/>
              <a:t>egy</a:t>
            </a:r>
            <a:r>
              <a:rPr lang="hu-HU" dirty="0"/>
              <a:t>- vagy többmenetes </a:t>
            </a:r>
            <a:r>
              <a:rPr lang="hu-HU" dirty="0" err="1"/>
              <a:t>shadert</a:t>
            </a:r>
            <a:r>
              <a:rPr lang="hu-HU" dirty="0"/>
              <a:t> hív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430230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Multi-</a:t>
            </a:r>
            <a:r>
              <a:rPr lang="hu-HU" dirty="0" err="1"/>
              <a:t>pass</a:t>
            </a:r>
            <a:r>
              <a:rPr lang="hu-HU" dirty="0"/>
              <a:t> </a:t>
            </a:r>
            <a:r>
              <a:rPr lang="hu-HU" dirty="0" err="1"/>
              <a:t>shader</a:t>
            </a:r>
            <a:endParaRPr lang="en-US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323528" y="1600200"/>
            <a:ext cx="8579296" cy="4525963"/>
          </a:xfrm>
        </p:spPr>
        <p:txBody>
          <a:bodyPr/>
          <a:lstStyle/>
          <a:p>
            <a:r>
              <a:rPr lang="hu-HU" dirty="0"/>
              <a:t>Új Image </a:t>
            </a:r>
            <a:r>
              <a:rPr lang="hu-HU" dirty="0" err="1"/>
              <a:t>Effect</a:t>
            </a:r>
            <a:r>
              <a:rPr lang="hu-HU" dirty="0"/>
              <a:t> </a:t>
            </a:r>
            <a:r>
              <a:rPr lang="hu-HU" dirty="0" err="1"/>
              <a:t>Shader</a:t>
            </a:r>
            <a:r>
              <a:rPr lang="hu-HU" dirty="0"/>
              <a:t>, </a:t>
            </a:r>
            <a:r>
              <a:rPr lang="hu-HU" dirty="0" err="1"/>
              <a:t>ConvolutionMultipass</a:t>
            </a:r>
            <a:endParaRPr lang="hu-HU" dirty="0"/>
          </a:p>
          <a:p>
            <a:endParaRPr lang="hu-HU" dirty="0"/>
          </a:p>
          <a:p>
            <a:endParaRPr lang="hu-HU" dirty="0"/>
          </a:p>
          <a:p>
            <a:endParaRPr lang="hu-HU" dirty="0"/>
          </a:p>
          <a:p>
            <a:r>
              <a:rPr lang="hu-HU" dirty="0"/>
              <a:t>Név a </a:t>
            </a:r>
            <a:r>
              <a:rPr lang="hu-HU" dirty="0" err="1"/>
              <a:t>shaderben</a:t>
            </a:r>
            <a:r>
              <a:rPr lang="hu-HU" dirty="0"/>
              <a:t>: </a:t>
            </a:r>
            <a:r>
              <a:rPr lang="hu-HU" dirty="0" err="1"/>
              <a:t>Custom</a:t>
            </a:r>
            <a:r>
              <a:rPr lang="hu-HU" dirty="0"/>
              <a:t>/</a:t>
            </a:r>
            <a:r>
              <a:rPr lang="hu-HU" dirty="0" err="1"/>
              <a:t>ConvolutionMultipass</a:t>
            </a:r>
            <a:endParaRPr lang="en-US" dirty="0"/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109" y="2636044"/>
            <a:ext cx="892969" cy="928688"/>
          </a:xfrm>
          <a:prstGeom prst="rect">
            <a:avLst/>
          </a:prstGeom>
        </p:spPr>
      </p:pic>
      <p:sp>
        <p:nvSpPr>
          <p:cNvPr id="5" name="Téglalap 4"/>
          <p:cNvSpPr/>
          <p:nvPr/>
        </p:nvSpPr>
        <p:spPr>
          <a:xfrm>
            <a:off x="771525" y="4610452"/>
            <a:ext cx="4572000" cy="13388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350" dirty="0" err="1">
                <a:solidFill>
                  <a:srgbClr val="000000"/>
                </a:solidFill>
                <a:latin typeface="Consolas" panose="020B0609020204030204" pitchFamily="49" charset="0"/>
              </a:rPr>
              <a:t>Shader</a:t>
            </a:r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35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hu-HU" sz="1350" dirty="0" err="1">
                <a:solidFill>
                  <a:srgbClr val="A31515"/>
                </a:solidFill>
                <a:latin typeface="Consolas" panose="020B0609020204030204" pitchFamily="49" charset="0"/>
              </a:rPr>
              <a:t>Custom</a:t>
            </a:r>
            <a:r>
              <a:rPr lang="en-US" sz="1350" dirty="0">
                <a:solidFill>
                  <a:srgbClr val="A31515"/>
                </a:solidFill>
                <a:latin typeface="Consolas" panose="020B0609020204030204" pitchFamily="49" charset="0"/>
              </a:rPr>
              <a:t>/</a:t>
            </a:r>
            <a:r>
              <a:rPr lang="en-US" sz="1350" dirty="0" err="1">
                <a:solidFill>
                  <a:srgbClr val="A31515"/>
                </a:solidFill>
                <a:latin typeface="Consolas" panose="020B0609020204030204" pitchFamily="49" charset="0"/>
              </a:rPr>
              <a:t>ConvolutionMultipass</a:t>
            </a:r>
            <a:r>
              <a:rPr lang="en-US" sz="135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endParaRPr lang="en-US" sz="13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350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hu-HU" sz="1350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   </a:t>
            </a:r>
            <a:r>
              <a:rPr lang="en-US" sz="1350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Properties</a:t>
            </a:r>
          </a:p>
          <a:p>
            <a:r>
              <a:rPr lang="hu-HU" sz="1350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   </a:t>
            </a:r>
            <a:r>
              <a:rPr lang="en-US" sz="1350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hu-HU" sz="1350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      </a:t>
            </a:r>
            <a:r>
              <a:rPr lang="en-US" sz="1350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_</a:t>
            </a:r>
            <a:r>
              <a:rPr lang="en-US" sz="1350" dirty="0" err="1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MainTex</a:t>
            </a:r>
            <a:r>
              <a:rPr lang="en-US" sz="1350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 ("Texture", 2D) = "white" {}</a:t>
            </a:r>
          </a:p>
          <a:p>
            <a:r>
              <a:rPr lang="hu-HU" sz="1350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   </a:t>
            </a:r>
            <a:r>
              <a:rPr lang="en-US" sz="1350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}</a:t>
            </a:r>
            <a:endParaRPr lang="en-US" sz="1350" dirty="0">
              <a:solidFill>
                <a:schemeClr val="bg2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073775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Multi-</a:t>
            </a:r>
            <a:r>
              <a:rPr lang="hu-HU" dirty="0" err="1"/>
              <a:t>pass</a:t>
            </a:r>
            <a:r>
              <a:rPr lang="hu-HU" dirty="0"/>
              <a:t> </a:t>
            </a:r>
            <a:r>
              <a:rPr lang="hu-HU" dirty="0" err="1"/>
              <a:t>shader</a:t>
            </a:r>
            <a:endParaRPr lang="en-US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u-HU" sz="2400" dirty="0"/>
              <a:t>Két </a:t>
            </a:r>
            <a:r>
              <a:rPr lang="hu-HU" sz="2400" dirty="0" err="1"/>
              <a:t>pass</a:t>
            </a:r>
            <a:r>
              <a:rPr lang="hu-HU" sz="2400" dirty="0"/>
              <a:t>, az egyik </a:t>
            </a:r>
            <a:r>
              <a:rPr lang="hu-HU" sz="2400" dirty="0" err="1"/>
              <a:t>vízszinetes</a:t>
            </a:r>
            <a:r>
              <a:rPr lang="hu-HU" sz="2400" dirty="0"/>
              <a:t>, a másik függőleges irányban mos el</a:t>
            </a:r>
          </a:p>
        </p:txBody>
      </p:sp>
      <p:sp>
        <p:nvSpPr>
          <p:cNvPr id="6" name="Téglalap 5"/>
          <p:cNvSpPr/>
          <p:nvPr/>
        </p:nvSpPr>
        <p:spPr>
          <a:xfrm>
            <a:off x="585787" y="2726637"/>
            <a:ext cx="5979319" cy="30008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</a:rPr>
              <a:t>Pass</a:t>
            </a:r>
            <a:r>
              <a:rPr lang="hu-HU" sz="135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350" dirty="0">
                <a:solidFill>
                  <a:srgbClr val="008000"/>
                </a:solidFill>
                <a:latin typeface="Consolas" panose="020B0609020204030204" pitchFamily="49" charset="0"/>
              </a:rPr>
              <a:t>// </a:t>
            </a:r>
            <a:r>
              <a:rPr lang="hu-HU" sz="1350" dirty="0" err="1">
                <a:solidFill>
                  <a:srgbClr val="008000"/>
                </a:solidFill>
                <a:latin typeface="Consolas" panose="020B0609020204030204" pitchFamily="49" charset="0"/>
              </a:rPr>
              <a:t>elso</a:t>
            </a:r>
            <a:r>
              <a:rPr lang="hu-HU" sz="1350" dirty="0">
                <a:solidFill>
                  <a:srgbClr val="008000"/>
                </a:solidFill>
                <a:latin typeface="Consolas" panose="020B0609020204030204" pitchFamily="49" charset="0"/>
              </a:rPr>
              <a:t> menet: </a:t>
            </a:r>
            <a:r>
              <a:rPr lang="hu-HU" sz="1350" dirty="0" err="1">
                <a:solidFill>
                  <a:srgbClr val="008000"/>
                </a:solidFill>
                <a:latin typeface="Consolas" panose="020B0609020204030204" pitchFamily="49" charset="0"/>
              </a:rPr>
              <a:t>vizszintes</a:t>
            </a:r>
            <a:r>
              <a:rPr lang="hu-HU" sz="1350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hu-HU" sz="1350" dirty="0" err="1">
                <a:solidFill>
                  <a:srgbClr val="008000"/>
                </a:solidFill>
                <a:latin typeface="Consolas" panose="020B0609020204030204" pitchFamily="49" charset="0"/>
              </a:rPr>
              <a:t>iranyu</a:t>
            </a:r>
            <a:r>
              <a:rPr lang="hu-HU" sz="1350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hu-HU" sz="1350" dirty="0" err="1">
                <a:solidFill>
                  <a:srgbClr val="008000"/>
                </a:solidFill>
                <a:latin typeface="Consolas" panose="020B0609020204030204" pitchFamily="49" charset="0"/>
              </a:rPr>
              <a:t>szures</a:t>
            </a:r>
            <a:endParaRPr lang="en-US" sz="13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hu-HU" sz="1350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</a:rPr>
              <a:t>CGPROGRAM</a:t>
            </a:r>
          </a:p>
          <a:p>
            <a:endParaRPr lang="hu-HU" sz="1350" dirty="0">
              <a:solidFill>
                <a:srgbClr val="008000"/>
              </a:solidFill>
              <a:latin typeface="Consolas" panose="020B0609020204030204" pitchFamily="49" charset="0"/>
            </a:endParaRPr>
          </a:p>
          <a:p>
            <a:r>
              <a:rPr lang="hu-HU" sz="1350" dirty="0">
                <a:solidFill>
                  <a:srgbClr val="008000"/>
                </a:solidFill>
                <a:latin typeface="Consolas" panose="020B0609020204030204" pitchFamily="49" charset="0"/>
              </a:rPr>
              <a:t>   </a:t>
            </a:r>
            <a:r>
              <a:rPr lang="en-US" sz="1350" dirty="0">
                <a:solidFill>
                  <a:srgbClr val="008000"/>
                </a:solidFill>
                <a:latin typeface="Consolas" panose="020B0609020204030204" pitchFamily="49" charset="0"/>
              </a:rPr>
              <a:t>// ...</a:t>
            </a:r>
            <a:r>
              <a:rPr lang="hu-HU" sz="1350" dirty="0">
                <a:solidFill>
                  <a:srgbClr val="008000"/>
                </a:solidFill>
                <a:latin typeface="Consolas" panose="020B0609020204030204" pitchFamily="49" charset="0"/>
              </a:rPr>
              <a:t> mint eddig, </a:t>
            </a:r>
            <a:r>
              <a:rPr lang="hu-HU" sz="1350" dirty="0" err="1">
                <a:solidFill>
                  <a:srgbClr val="008000"/>
                </a:solidFill>
                <a:latin typeface="Consolas" panose="020B0609020204030204" pitchFamily="49" charset="0"/>
              </a:rPr>
              <a:t>appdata</a:t>
            </a:r>
            <a:r>
              <a:rPr lang="hu-HU" sz="1350" dirty="0">
                <a:solidFill>
                  <a:srgbClr val="008000"/>
                </a:solidFill>
                <a:latin typeface="Consolas" panose="020B0609020204030204" pitchFamily="49" charset="0"/>
              </a:rPr>
              <a:t>, v2f, vert etc.</a:t>
            </a:r>
          </a:p>
          <a:p>
            <a:r>
              <a:rPr lang="hu-HU" sz="135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hu-HU" sz="13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</a:rPr>
              <a:t>Pass</a:t>
            </a:r>
            <a:r>
              <a:rPr lang="hu-HU" sz="135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350" dirty="0">
                <a:solidFill>
                  <a:srgbClr val="008000"/>
                </a:solidFill>
                <a:latin typeface="Consolas" panose="020B0609020204030204" pitchFamily="49" charset="0"/>
              </a:rPr>
              <a:t>// </a:t>
            </a:r>
            <a:r>
              <a:rPr lang="hu-HU" sz="1350" dirty="0" err="1">
                <a:solidFill>
                  <a:srgbClr val="008000"/>
                </a:solidFill>
                <a:latin typeface="Consolas" panose="020B0609020204030204" pitchFamily="49" charset="0"/>
              </a:rPr>
              <a:t>masodik</a:t>
            </a:r>
            <a:r>
              <a:rPr lang="hu-HU" sz="1350" dirty="0">
                <a:solidFill>
                  <a:srgbClr val="008000"/>
                </a:solidFill>
                <a:latin typeface="Consolas" panose="020B0609020204030204" pitchFamily="49" charset="0"/>
              </a:rPr>
              <a:t> menet: </a:t>
            </a:r>
            <a:r>
              <a:rPr lang="hu-HU" sz="1350" dirty="0" err="1">
                <a:solidFill>
                  <a:srgbClr val="008000"/>
                </a:solidFill>
                <a:latin typeface="Consolas" panose="020B0609020204030204" pitchFamily="49" charset="0"/>
              </a:rPr>
              <a:t>vizszintes</a:t>
            </a:r>
            <a:r>
              <a:rPr lang="hu-HU" sz="1350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hu-HU" sz="1350" dirty="0" err="1">
                <a:solidFill>
                  <a:srgbClr val="008000"/>
                </a:solidFill>
                <a:latin typeface="Consolas" panose="020B0609020204030204" pitchFamily="49" charset="0"/>
              </a:rPr>
              <a:t>iranyu</a:t>
            </a:r>
            <a:r>
              <a:rPr lang="hu-HU" sz="1350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hu-HU" sz="1350" dirty="0" err="1">
                <a:solidFill>
                  <a:srgbClr val="008000"/>
                </a:solidFill>
                <a:latin typeface="Consolas" panose="020B0609020204030204" pitchFamily="49" charset="0"/>
              </a:rPr>
              <a:t>szures</a:t>
            </a:r>
            <a:endParaRPr lang="en-US" sz="13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hu-HU" sz="1350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</a:rPr>
              <a:t>CGPROGRAM</a:t>
            </a:r>
            <a:r>
              <a:rPr lang="hu-HU" sz="1350" dirty="0">
                <a:solidFill>
                  <a:srgbClr val="008000"/>
                </a:solidFill>
                <a:latin typeface="Consolas" panose="020B0609020204030204" pitchFamily="49" charset="0"/>
              </a:rPr>
              <a:t>   </a:t>
            </a:r>
          </a:p>
          <a:p>
            <a:endParaRPr lang="hu-HU" sz="1350" dirty="0">
              <a:solidFill>
                <a:srgbClr val="008000"/>
              </a:solidFill>
              <a:latin typeface="Consolas" panose="020B0609020204030204" pitchFamily="49" charset="0"/>
            </a:endParaRPr>
          </a:p>
          <a:p>
            <a:r>
              <a:rPr lang="hu-HU" sz="1350" dirty="0">
                <a:solidFill>
                  <a:srgbClr val="008000"/>
                </a:solidFill>
                <a:latin typeface="Consolas" panose="020B0609020204030204" pitchFamily="49" charset="0"/>
              </a:rPr>
              <a:t>   </a:t>
            </a:r>
            <a:r>
              <a:rPr lang="en-US" sz="1350" dirty="0">
                <a:solidFill>
                  <a:srgbClr val="008000"/>
                </a:solidFill>
                <a:latin typeface="Consolas" panose="020B0609020204030204" pitchFamily="49" charset="0"/>
              </a:rPr>
              <a:t>// ...</a:t>
            </a:r>
            <a:r>
              <a:rPr lang="hu-HU" sz="1350" dirty="0">
                <a:solidFill>
                  <a:srgbClr val="008000"/>
                </a:solidFill>
                <a:latin typeface="Consolas" panose="020B0609020204030204" pitchFamily="49" charset="0"/>
              </a:rPr>
              <a:t> mint eddig, </a:t>
            </a:r>
            <a:r>
              <a:rPr lang="hu-HU" sz="1350" dirty="0" err="1">
                <a:solidFill>
                  <a:srgbClr val="008000"/>
                </a:solidFill>
                <a:latin typeface="Consolas" panose="020B0609020204030204" pitchFamily="49" charset="0"/>
              </a:rPr>
              <a:t>appdata</a:t>
            </a:r>
            <a:r>
              <a:rPr lang="hu-HU" sz="1350" dirty="0">
                <a:solidFill>
                  <a:srgbClr val="008000"/>
                </a:solidFill>
                <a:latin typeface="Consolas" panose="020B0609020204030204" pitchFamily="49" charset="0"/>
              </a:rPr>
              <a:t>, v2f, vert etc.</a:t>
            </a:r>
          </a:p>
          <a:p>
            <a:r>
              <a:rPr lang="hu-HU" sz="135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1350" dirty="0"/>
          </a:p>
          <a:p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32114914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Picture 5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8305" y="3230580"/>
            <a:ext cx="663015" cy="605362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4615" y="4403656"/>
            <a:ext cx="668212" cy="624460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9362" y="4407865"/>
            <a:ext cx="719879" cy="673023"/>
          </a:xfrm>
          <a:prstGeom prst="rect">
            <a:avLst/>
          </a:prstGeom>
        </p:spPr>
      </p:pic>
      <p:sp>
        <p:nvSpPr>
          <p:cNvPr id="25" name="Rectangle 24"/>
          <p:cNvSpPr/>
          <p:nvPr/>
        </p:nvSpPr>
        <p:spPr>
          <a:xfrm>
            <a:off x="6414894" y="2997325"/>
            <a:ext cx="653047" cy="9683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6199" y="876604"/>
            <a:ext cx="7886700" cy="994172"/>
          </a:xfrm>
        </p:spPr>
        <p:txBody>
          <a:bodyPr/>
          <a:lstStyle/>
          <a:p>
            <a:r>
              <a:rPr lang="hu-HU" dirty="0"/>
              <a:t>Post </a:t>
            </a:r>
            <a:r>
              <a:rPr lang="hu-HU" dirty="0" err="1"/>
              <a:t>processing</a:t>
            </a:r>
            <a:r>
              <a:rPr lang="hu-HU" dirty="0"/>
              <a:t> játékmotorokban</a:t>
            </a:r>
            <a:endParaRPr lang="en-GB" dirty="0"/>
          </a:p>
        </p:txBody>
      </p:sp>
      <p:sp>
        <p:nvSpPr>
          <p:cNvPr id="4" name="Rectangle 3"/>
          <p:cNvSpPr/>
          <p:nvPr/>
        </p:nvSpPr>
        <p:spPr>
          <a:xfrm>
            <a:off x="208775" y="4036064"/>
            <a:ext cx="816183" cy="365693"/>
          </a:xfrm>
          <a:prstGeom prst="rect">
            <a:avLst/>
          </a:prstGeom>
          <a:solidFill>
            <a:srgbClr val="FF000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Vertex </a:t>
            </a:r>
            <a:r>
              <a:rPr lang="en-GB" sz="900" dirty="0" err="1"/>
              <a:t>shader</a:t>
            </a:r>
            <a:endParaRPr lang="en-GB" sz="900" dirty="0"/>
          </a:p>
        </p:txBody>
      </p:sp>
      <p:sp>
        <p:nvSpPr>
          <p:cNvPr id="5" name="Rectangle 4"/>
          <p:cNvSpPr/>
          <p:nvPr/>
        </p:nvSpPr>
        <p:spPr>
          <a:xfrm>
            <a:off x="1280628" y="4036064"/>
            <a:ext cx="816183" cy="365693"/>
          </a:xfrm>
          <a:prstGeom prst="rect">
            <a:avLst/>
          </a:prstGeom>
          <a:solidFill>
            <a:srgbClr val="FF000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Geometry </a:t>
            </a:r>
            <a:r>
              <a:rPr lang="en-GB" sz="900" dirty="0" err="1"/>
              <a:t>shader</a:t>
            </a:r>
            <a:endParaRPr lang="en-GB" sz="900" dirty="0"/>
          </a:p>
        </p:txBody>
      </p:sp>
      <p:sp>
        <p:nvSpPr>
          <p:cNvPr id="6" name="Rectangle 5"/>
          <p:cNvSpPr/>
          <p:nvPr/>
        </p:nvSpPr>
        <p:spPr>
          <a:xfrm>
            <a:off x="2352481" y="4036064"/>
            <a:ext cx="816183" cy="3656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Rasterization</a:t>
            </a:r>
          </a:p>
        </p:txBody>
      </p:sp>
      <p:sp>
        <p:nvSpPr>
          <p:cNvPr id="7" name="Rectangle 6"/>
          <p:cNvSpPr/>
          <p:nvPr/>
        </p:nvSpPr>
        <p:spPr>
          <a:xfrm>
            <a:off x="3423366" y="4036064"/>
            <a:ext cx="816183" cy="365693"/>
          </a:xfrm>
          <a:prstGeom prst="rect">
            <a:avLst/>
          </a:prstGeom>
          <a:solidFill>
            <a:srgbClr val="FF000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Fragment </a:t>
            </a:r>
            <a:r>
              <a:rPr lang="en-GB" sz="900" dirty="0" err="1"/>
              <a:t>shader</a:t>
            </a:r>
            <a:endParaRPr lang="en-GB" sz="900" dirty="0"/>
          </a:p>
        </p:txBody>
      </p:sp>
      <p:sp>
        <p:nvSpPr>
          <p:cNvPr id="8" name="Rectangle 7"/>
          <p:cNvSpPr/>
          <p:nvPr/>
        </p:nvSpPr>
        <p:spPr>
          <a:xfrm>
            <a:off x="4494251" y="4036064"/>
            <a:ext cx="816183" cy="3656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Compositing</a:t>
            </a:r>
          </a:p>
        </p:txBody>
      </p:sp>
      <p:sp>
        <p:nvSpPr>
          <p:cNvPr id="9" name="Rectangle 8"/>
          <p:cNvSpPr/>
          <p:nvPr/>
        </p:nvSpPr>
        <p:spPr>
          <a:xfrm>
            <a:off x="5592371" y="4039210"/>
            <a:ext cx="816183" cy="36569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 err="1"/>
              <a:t>Color</a:t>
            </a:r>
            <a:r>
              <a:rPr lang="en-GB" sz="900" dirty="0"/>
              <a:t> buffer</a:t>
            </a:r>
          </a:p>
        </p:txBody>
      </p:sp>
      <p:sp>
        <p:nvSpPr>
          <p:cNvPr id="10" name="Rectangle 9"/>
          <p:cNvSpPr/>
          <p:nvPr/>
        </p:nvSpPr>
        <p:spPr>
          <a:xfrm>
            <a:off x="5600389" y="2855761"/>
            <a:ext cx="816183" cy="36569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Depth buffer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592371" y="5115183"/>
            <a:ext cx="816183" cy="36569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Normal buffer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865830" y="4036064"/>
            <a:ext cx="816183" cy="365693"/>
          </a:xfrm>
          <a:prstGeom prst="rect">
            <a:avLst/>
          </a:prstGeom>
          <a:solidFill>
            <a:srgbClr val="FF000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Image processing</a:t>
            </a:r>
          </a:p>
        </p:txBody>
      </p:sp>
      <p:sp>
        <p:nvSpPr>
          <p:cNvPr id="13" name="Rectangle 12"/>
          <p:cNvSpPr/>
          <p:nvPr/>
        </p:nvSpPr>
        <p:spPr>
          <a:xfrm>
            <a:off x="8139290" y="4036064"/>
            <a:ext cx="816183" cy="36569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 err="1"/>
              <a:t>Color</a:t>
            </a:r>
            <a:r>
              <a:rPr lang="en-GB" sz="900" dirty="0"/>
              <a:t> buffer</a:t>
            </a:r>
          </a:p>
        </p:txBody>
      </p:sp>
      <p:sp>
        <p:nvSpPr>
          <p:cNvPr id="14" name="Right Arrow 13"/>
          <p:cNvSpPr/>
          <p:nvPr/>
        </p:nvSpPr>
        <p:spPr>
          <a:xfrm>
            <a:off x="1024959" y="4134936"/>
            <a:ext cx="255670" cy="176868"/>
          </a:xfrm>
          <a:prstGeom prst="rightArrow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15" name="Right Arrow 14"/>
          <p:cNvSpPr/>
          <p:nvPr/>
        </p:nvSpPr>
        <p:spPr>
          <a:xfrm>
            <a:off x="2103661" y="4134936"/>
            <a:ext cx="255670" cy="176868"/>
          </a:xfrm>
          <a:prstGeom prst="rightArrow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16" name="Right Arrow 15"/>
          <p:cNvSpPr/>
          <p:nvPr/>
        </p:nvSpPr>
        <p:spPr>
          <a:xfrm>
            <a:off x="3178366" y="4130477"/>
            <a:ext cx="255670" cy="176868"/>
          </a:xfrm>
          <a:prstGeom prst="rightArrow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17" name="Right Arrow 16"/>
          <p:cNvSpPr/>
          <p:nvPr/>
        </p:nvSpPr>
        <p:spPr>
          <a:xfrm>
            <a:off x="4244121" y="4130477"/>
            <a:ext cx="255670" cy="176868"/>
          </a:xfrm>
          <a:prstGeom prst="rightArrow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18" name="Right Arrow 17"/>
          <p:cNvSpPr/>
          <p:nvPr/>
        </p:nvSpPr>
        <p:spPr>
          <a:xfrm>
            <a:off x="5345426" y="4130477"/>
            <a:ext cx="255670" cy="176868"/>
          </a:xfrm>
          <a:prstGeom prst="rightArrow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19" name="Right Arrow 18"/>
          <p:cNvSpPr/>
          <p:nvPr/>
        </p:nvSpPr>
        <p:spPr>
          <a:xfrm>
            <a:off x="5343699" y="2961949"/>
            <a:ext cx="255670" cy="176868"/>
          </a:xfrm>
          <a:prstGeom prst="rightArrow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20" name="Right Arrow 19"/>
          <p:cNvSpPr/>
          <p:nvPr/>
        </p:nvSpPr>
        <p:spPr>
          <a:xfrm>
            <a:off x="5343800" y="5225864"/>
            <a:ext cx="255670" cy="176868"/>
          </a:xfrm>
          <a:prstGeom prst="rightArrow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22" name="Rectangle 21"/>
          <p:cNvSpPr/>
          <p:nvPr/>
        </p:nvSpPr>
        <p:spPr>
          <a:xfrm>
            <a:off x="5284168" y="3017182"/>
            <a:ext cx="50600" cy="2330321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23" name="Right Arrow 22"/>
          <p:cNvSpPr/>
          <p:nvPr/>
        </p:nvSpPr>
        <p:spPr>
          <a:xfrm>
            <a:off x="6409552" y="4130477"/>
            <a:ext cx="456278" cy="176868"/>
          </a:xfrm>
          <a:prstGeom prst="rightArrow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24" name="Right Arrow 23"/>
          <p:cNvSpPr/>
          <p:nvPr/>
        </p:nvSpPr>
        <p:spPr>
          <a:xfrm rot="5400000">
            <a:off x="6502049" y="3428261"/>
            <a:ext cx="1038741" cy="176868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26" name="Rectangle 25"/>
          <p:cNvSpPr/>
          <p:nvPr/>
        </p:nvSpPr>
        <p:spPr>
          <a:xfrm>
            <a:off x="6414894" y="5253989"/>
            <a:ext cx="653047" cy="9683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27" name="Right Arrow 26"/>
          <p:cNvSpPr/>
          <p:nvPr/>
        </p:nvSpPr>
        <p:spPr>
          <a:xfrm rot="16200000">
            <a:off x="6558600" y="4796248"/>
            <a:ext cx="925640" cy="176868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28" name="Right Arrow 27"/>
          <p:cNvSpPr/>
          <p:nvPr/>
        </p:nvSpPr>
        <p:spPr>
          <a:xfrm rot="5400000">
            <a:off x="7306691" y="3740247"/>
            <a:ext cx="409170" cy="176868"/>
          </a:xfrm>
          <a:prstGeom prst="rightArrow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29" name="Rectangle 28"/>
          <p:cNvSpPr/>
          <p:nvPr/>
        </p:nvSpPr>
        <p:spPr>
          <a:xfrm>
            <a:off x="7466977" y="3536410"/>
            <a:ext cx="1162490" cy="101204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30" name="Rectangle 29"/>
          <p:cNvSpPr/>
          <p:nvPr/>
        </p:nvSpPr>
        <p:spPr>
          <a:xfrm rot="5400000">
            <a:off x="8324114" y="3739031"/>
            <a:ext cx="510374" cy="10032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31" name="Right Arrow 30"/>
          <p:cNvSpPr/>
          <p:nvPr/>
        </p:nvSpPr>
        <p:spPr>
          <a:xfrm>
            <a:off x="7687148" y="4130477"/>
            <a:ext cx="456278" cy="176868"/>
          </a:xfrm>
          <a:prstGeom prst="rightArrow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55677" y="3277450"/>
            <a:ext cx="881226" cy="676113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37363" y="3264206"/>
            <a:ext cx="831367" cy="690396"/>
          </a:xfrm>
          <a:prstGeom prst="rect">
            <a:avLst/>
          </a:prstGeom>
        </p:spPr>
      </p:pic>
      <p:sp>
        <p:nvSpPr>
          <p:cNvPr id="44" name="Oval 43"/>
          <p:cNvSpPr/>
          <p:nvPr/>
        </p:nvSpPr>
        <p:spPr>
          <a:xfrm>
            <a:off x="251926" y="3472801"/>
            <a:ext cx="62982" cy="62982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45" name="Oval 44"/>
          <p:cNvSpPr/>
          <p:nvPr/>
        </p:nvSpPr>
        <p:spPr>
          <a:xfrm>
            <a:off x="338234" y="3699071"/>
            <a:ext cx="62982" cy="62982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46" name="Oval 45"/>
          <p:cNvSpPr/>
          <p:nvPr/>
        </p:nvSpPr>
        <p:spPr>
          <a:xfrm>
            <a:off x="807098" y="3433145"/>
            <a:ext cx="62982" cy="62982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cxnSp>
        <p:nvCxnSpPr>
          <p:cNvPr id="51" name="Straight Connector 50"/>
          <p:cNvCxnSpPr/>
          <p:nvPr/>
        </p:nvCxnSpPr>
        <p:spPr>
          <a:xfrm flipV="1">
            <a:off x="1474180" y="3468135"/>
            <a:ext cx="538842" cy="354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1460184" y="3514520"/>
            <a:ext cx="69980" cy="2126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V="1">
            <a:off x="1558080" y="3468134"/>
            <a:ext cx="454942" cy="2659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/>
          <p:cNvSpPr/>
          <p:nvPr/>
        </p:nvSpPr>
        <p:spPr>
          <a:xfrm>
            <a:off x="1439189" y="3480282"/>
            <a:ext cx="62982" cy="62982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55" name="Oval 54"/>
          <p:cNvSpPr/>
          <p:nvPr/>
        </p:nvSpPr>
        <p:spPr>
          <a:xfrm>
            <a:off x="1525497" y="3706552"/>
            <a:ext cx="62982" cy="62982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56" name="Oval 55"/>
          <p:cNvSpPr/>
          <p:nvPr/>
        </p:nvSpPr>
        <p:spPr>
          <a:xfrm>
            <a:off x="1994361" y="3440627"/>
            <a:ext cx="62982" cy="62982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3" name="Rounded Rectangle 2"/>
          <p:cNvSpPr/>
          <p:nvPr/>
        </p:nvSpPr>
        <p:spPr>
          <a:xfrm>
            <a:off x="104970" y="2541319"/>
            <a:ext cx="6459116" cy="3191074"/>
          </a:xfrm>
          <a:prstGeom prst="roundRect">
            <a:avLst/>
          </a:prstGeom>
          <a:noFill/>
          <a:ln w="4762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47" name="Rounded Rectangle 46"/>
          <p:cNvSpPr/>
          <p:nvPr/>
        </p:nvSpPr>
        <p:spPr>
          <a:xfrm>
            <a:off x="6782674" y="2541319"/>
            <a:ext cx="2280540" cy="3191074"/>
          </a:xfrm>
          <a:prstGeom prst="roundRect">
            <a:avLst/>
          </a:prstGeom>
          <a:noFill/>
          <a:ln w="4762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21" name="TextBox 20"/>
          <p:cNvSpPr txBox="1"/>
          <p:nvPr/>
        </p:nvSpPr>
        <p:spPr>
          <a:xfrm>
            <a:off x="7137865" y="2596872"/>
            <a:ext cx="16327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Post processing pipeline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2591992" y="2596871"/>
            <a:ext cx="12394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3D pipeline</a:t>
            </a:r>
          </a:p>
        </p:txBody>
      </p:sp>
      <p:sp>
        <p:nvSpPr>
          <p:cNvPr id="61" name="Tartalom helye 2"/>
          <p:cNvSpPr>
            <a:spLocks noGrp="1"/>
          </p:cNvSpPr>
          <p:nvPr>
            <p:ph idx="1"/>
          </p:nvPr>
        </p:nvSpPr>
        <p:spPr>
          <a:xfrm>
            <a:off x="207431" y="1880021"/>
            <a:ext cx="7886700" cy="3263504"/>
          </a:xfrm>
        </p:spPr>
        <p:txBody>
          <a:bodyPr>
            <a:normAutofit/>
          </a:bodyPr>
          <a:lstStyle/>
          <a:p>
            <a:r>
              <a:rPr lang="hu-HU" sz="1500" dirty="0"/>
              <a:t>Második lépés: a 3D </a:t>
            </a:r>
            <a:r>
              <a:rPr lang="hu-HU" sz="1500" dirty="0" err="1"/>
              <a:t>pipeline</a:t>
            </a:r>
            <a:r>
              <a:rPr lang="hu-HU" sz="1500" dirty="0"/>
              <a:t> konfigurációja úgy, hogy az első lépés eredményén képfeldolgozást hajtson végre</a:t>
            </a:r>
          </a:p>
        </p:txBody>
      </p:sp>
      <p:sp>
        <p:nvSpPr>
          <p:cNvPr id="63" name="Téglalap 62"/>
          <p:cNvSpPr/>
          <p:nvPr/>
        </p:nvSpPr>
        <p:spPr>
          <a:xfrm>
            <a:off x="5176087" y="2808883"/>
            <a:ext cx="1305737" cy="231089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162267663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artalom helye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r>
              <a:rPr lang="hu-HU" sz="2400" dirty="0"/>
              <a:t>Két </a:t>
            </a:r>
            <a:r>
              <a:rPr lang="hu-HU" sz="2400" dirty="0" err="1"/>
              <a:t>pass</a:t>
            </a:r>
            <a:r>
              <a:rPr lang="hu-HU" sz="2400" dirty="0"/>
              <a:t>, az egyik </a:t>
            </a:r>
            <a:r>
              <a:rPr lang="hu-HU" sz="2400" dirty="0" err="1"/>
              <a:t>vízszinetes</a:t>
            </a:r>
            <a:r>
              <a:rPr lang="hu-HU" sz="2400" dirty="0"/>
              <a:t>, a másik függőleges irányban mos el</a:t>
            </a:r>
          </a:p>
        </p:txBody>
      </p:sp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Multi-</a:t>
            </a:r>
            <a:r>
              <a:rPr lang="hu-HU" dirty="0" err="1"/>
              <a:t>pass</a:t>
            </a:r>
            <a:r>
              <a:rPr lang="hu-HU" dirty="0"/>
              <a:t> </a:t>
            </a:r>
            <a:r>
              <a:rPr lang="hu-HU" dirty="0" err="1"/>
              <a:t>shader</a:t>
            </a:r>
            <a:endParaRPr lang="en-US" dirty="0"/>
          </a:p>
        </p:txBody>
      </p:sp>
      <p:sp>
        <p:nvSpPr>
          <p:cNvPr id="6" name="Téglalap 5"/>
          <p:cNvSpPr/>
          <p:nvPr/>
        </p:nvSpPr>
        <p:spPr>
          <a:xfrm>
            <a:off x="585787" y="2726637"/>
            <a:ext cx="5979319" cy="30008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</a:rPr>
              <a:t>Pass</a:t>
            </a:r>
            <a:r>
              <a:rPr lang="hu-HU" sz="135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350" dirty="0">
                <a:solidFill>
                  <a:srgbClr val="008000"/>
                </a:solidFill>
                <a:latin typeface="Consolas" panose="020B0609020204030204" pitchFamily="49" charset="0"/>
              </a:rPr>
              <a:t>// </a:t>
            </a:r>
            <a:r>
              <a:rPr lang="hu-HU" sz="1350" dirty="0" err="1">
                <a:solidFill>
                  <a:srgbClr val="008000"/>
                </a:solidFill>
                <a:latin typeface="Consolas" panose="020B0609020204030204" pitchFamily="49" charset="0"/>
              </a:rPr>
              <a:t>elso</a:t>
            </a:r>
            <a:r>
              <a:rPr lang="hu-HU" sz="1350" dirty="0">
                <a:solidFill>
                  <a:srgbClr val="008000"/>
                </a:solidFill>
                <a:latin typeface="Consolas" panose="020B0609020204030204" pitchFamily="49" charset="0"/>
              </a:rPr>
              <a:t> menet: </a:t>
            </a:r>
            <a:r>
              <a:rPr lang="hu-HU" sz="1350" dirty="0" err="1">
                <a:solidFill>
                  <a:srgbClr val="008000"/>
                </a:solidFill>
                <a:latin typeface="Consolas" panose="020B0609020204030204" pitchFamily="49" charset="0"/>
              </a:rPr>
              <a:t>vizszintes</a:t>
            </a:r>
            <a:r>
              <a:rPr lang="hu-HU" sz="1350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hu-HU" sz="1350" dirty="0" err="1">
                <a:solidFill>
                  <a:srgbClr val="008000"/>
                </a:solidFill>
                <a:latin typeface="Consolas" panose="020B0609020204030204" pitchFamily="49" charset="0"/>
              </a:rPr>
              <a:t>iranyu</a:t>
            </a:r>
            <a:r>
              <a:rPr lang="hu-HU" sz="1350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hu-HU" sz="1350" dirty="0" err="1">
                <a:solidFill>
                  <a:srgbClr val="008000"/>
                </a:solidFill>
                <a:latin typeface="Consolas" panose="020B0609020204030204" pitchFamily="49" charset="0"/>
              </a:rPr>
              <a:t>szures</a:t>
            </a:r>
            <a:endParaRPr lang="en-US" sz="13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hu-HU" sz="1350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</a:rPr>
              <a:t>CGPROGRAM</a:t>
            </a:r>
          </a:p>
          <a:p>
            <a:endParaRPr lang="hu-HU" sz="1350" dirty="0">
              <a:solidFill>
                <a:srgbClr val="008000"/>
              </a:solidFill>
              <a:latin typeface="Consolas" panose="020B0609020204030204" pitchFamily="49" charset="0"/>
            </a:endParaRPr>
          </a:p>
          <a:p>
            <a:r>
              <a:rPr lang="hu-HU" sz="1350" dirty="0">
                <a:solidFill>
                  <a:srgbClr val="008000"/>
                </a:solidFill>
                <a:latin typeface="Consolas" panose="020B0609020204030204" pitchFamily="49" charset="0"/>
              </a:rPr>
              <a:t>   </a:t>
            </a:r>
            <a:r>
              <a:rPr lang="en-US" sz="1350" dirty="0">
                <a:solidFill>
                  <a:srgbClr val="008000"/>
                </a:solidFill>
                <a:latin typeface="Consolas" panose="020B0609020204030204" pitchFamily="49" charset="0"/>
              </a:rPr>
              <a:t>// ...</a:t>
            </a:r>
            <a:r>
              <a:rPr lang="hu-HU" sz="1350" dirty="0">
                <a:solidFill>
                  <a:srgbClr val="008000"/>
                </a:solidFill>
                <a:latin typeface="Consolas" panose="020B0609020204030204" pitchFamily="49" charset="0"/>
              </a:rPr>
              <a:t> mint eddig, </a:t>
            </a:r>
            <a:r>
              <a:rPr lang="hu-HU" sz="1350" dirty="0" err="1">
                <a:solidFill>
                  <a:srgbClr val="008000"/>
                </a:solidFill>
                <a:latin typeface="Consolas" panose="020B0609020204030204" pitchFamily="49" charset="0"/>
              </a:rPr>
              <a:t>appdata</a:t>
            </a:r>
            <a:r>
              <a:rPr lang="hu-HU" sz="1350" dirty="0">
                <a:solidFill>
                  <a:srgbClr val="008000"/>
                </a:solidFill>
                <a:latin typeface="Consolas" panose="020B0609020204030204" pitchFamily="49" charset="0"/>
              </a:rPr>
              <a:t>, v2f, vert etc.</a:t>
            </a:r>
          </a:p>
          <a:p>
            <a:r>
              <a:rPr lang="hu-HU" sz="135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hu-HU" sz="13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</a:rPr>
              <a:t>Pass</a:t>
            </a:r>
            <a:r>
              <a:rPr lang="hu-HU" sz="135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350" dirty="0">
                <a:solidFill>
                  <a:srgbClr val="008000"/>
                </a:solidFill>
                <a:latin typeface="Consolas" panose="020B0609020204030204" pitchFamily="49" charset="0"/>
              </a:rPr>
              <a:t>// </a:t>
            </a:r>
            <a:r>
              <a:rPr lang="hu-HU" sz="1350" dirty="0" err="1">
                <a:solidFill>
                  <a:srgbClr val="008000"/>
                </a:solidFill>
                <a:latin typeface="Consolas" panose="020B0609020204030204" pitchFamily="49" charset="0"/>
              </a:rPr>
              <a:t>masodik</a:t>
            </a:r>
            <a:r>
              <a:rPr lang="hu-HU" sz="1350" dirty="0">
                <a:solidFill>
                  <a:srgbClr val="008000"/>
                </a:solidFill>
                <a:latin typeface="Consolas" panose="020B0609020204030204" pitchFamily="49" charset="0"/>
              </a:rPr>
              <a:t> menet: </a:t>
            </a:r>
            <a:r>
              <a:rPr lang="hu-HU" sz="1350" dirty="0" err="1">
                <a:solidFill>
                  <a:srgbClr val="008000"/>
                </a:solidFill>
                <a:latin typeface="Consolas" panose="020B0609020204030204" pitchFamily="49" charset="0"/>
              </a:rPr>
              <a:t>vizszintes</a:t>
            </a:r>
            <a:r>
              <a:rPr lang="hu-HU" sz="1350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hu-HU" sz="1350" dirty="0" err="1">
                <a:solidFill>
                  <a:srgbClr val="008000"/>
                </a:solidFill>
                <a:latin typeface="Consolas" panose="020B0609020204030204" pitchFamily="49" charset="0"/>
              </a:rPr>
              <a:t>iranyu</a:t>
            </a:r>
            <a:r>
              <a:rPr lang="hu-HU" sz="1350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hu-HU" sz="1350" dirty="0" err="1">
                <a:solidFill>
                  <a:srgbClr val="008000"/>
                </a:solidFill>
                <a:latin typeface="Consolas" panose="020B0609020204030204" pitchFamily="49" charset="0"/>
              </a:rPr>
              <a:t>szures</a:t>
            </a:r>
            <a:endParaRPr lang="en-US" sz="13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hu-HU" sz="1350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</a:rPr>
              <a:t>CGPROGRAM</a:t>
            </a:r>
            <a:r>
              <a:rPr lang="hu-HU" sz="1350" dirty="0">
                <a:solidFill>
                  <a:srgbClr val="008000"/>
                </a:solidFill>
                <a:latin typeface="Consolas" panose="020B0609020204030204" pitchFamily="49" charset="0"/>
              </a:rPr>
              <a:t>   </a:t>
            </a:r>
          </a:p>
          <a:p>
            <a:endParaRPr lang="hu-HU" sz="1350" dirty="0">
              <a:solidFill>
                <a:srgbClr val="008000"/>
              </a:solidFill>
              <a:latin typeface="Consolas" panose="020B0609020204030204" pitchFamily="49" charset="0"/>
            </a:endParaRPr>
          </a:p>
          <a:p>
            <a:r>
              <a:rPr lang="hu-HU" sz="1350" dirty="0">
                <a:solidFill>
                  <a:srgbClr val="008000"/>
                </a:solidFill>
                <a:latin typeface="Consolas" panose="020B0609020204030204" pitchFamily="49" charset="0"/>
              </a:rPr>
              <a:t>   </a:t>
            </a:r>
            <a:r>
              <a:rPr lang="en-US" sz="1350" dirty="0">
                <a:solidFill>
                  <a:srgbClr val="008000"/>
                </a:solidFill>
                <a:latin typeface="Consolas" panose="020B0609020204030204" pitchFamily="49" charset="0"/>
              </a:rPr>
              <a:t>// ...</a:t>
            </a:r>
            <a:r>
              <a:rPr lang="hu-HU" sz="1350" dirty="0">
                <a:solidFill>
                  <a:srgbClr val="008000"/>
                </a:solidFill>
                <a:latin typeface="Consolas" panose="020B0609020204030204" pitchFamily="49" charset="0"/>
              </a:rPr>
              <a:t> mint eddig, </a:t>
            </a:r>
            <a:r>
              <a:rPr lang="hu-HU" sz="1350" dirty="0" err="1">
                <a:solidFill>
                  <a:srgbClr val="008000"/>
                </a:solidFill>
                <a:latin typeface="Consolas" panose="020B0609020204030204" pitchFamily="49" charset="0"/>
              </a:rPr>
              <a:t>appdata</a:t>
            </a:r>
            <a:r>
              <a:rPr lang="hu-HU" sz="1350" dirty="0">
                <a:solidFill>
                  <a:srgbClr val="008000"/>
                </a:solidFill>
                <a:latin typeface="Consolas" panose="020B0609020204030204" pitchFamily="49" charset="0"/>
              </a:rPr>
              <a:t>, v2f, vert etc.</a:t>
            </a:r>
          </a:p>
          <a:p>
            <a:r>
              <a:rPr lang="hu-HU" sz="135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1350" dirty="0"/>
          </a:p>
          <a:p>
            <a:endParaRPr lang="en-US" sz="1350" dirty="0"/>
          </a:p>
        </p:txBody>
      </p:sp>
      <p:sp>
        <p:nvSpPr>
          <p:cNvPr id="5" name="Téglalap 4"/>
          <p:cNvSpPr/>
          <p:nvPr/>
        </p:nvSpPr>
        <p:spPr>
          <a:xfrm>
            <a:off x="2964656" y="3896955"/>
            <a:ext cx="5993607" cy="20313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sampler2D _</a:t>
            </a:r>
            <a:r>
              <a:rPr lang="en-US" sz="1050" dirty="0" err="1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MainTex</a:t>
            </a:r>
            <a:r>
              <a:rPr lang="en-US" sz="1050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050" dirty="0">
                <a:solidFill>
                  <a:srgbClr val="0000FF"/>
                </a:solidFill>
                <a:latin typeface="Consolas" panose="020B0609020204030204" pitchFamily="49" charset="0"/>
              </a:rPr>
              <a:t>float4</a:t>
            </a: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</a:rPr>
              <a:t> _</a:t>
            </a:r>
            <a:r>
              <a:rPr lang="en-US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MainTex_TexelSize</a:t>
            </a: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05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boxKernelWidth</a:t>
            </a: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en-US" sz="10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50" dirty="0">
                <a:solidFill>
                  <a:srgbClr val="0000FF"/>
                </a:solidFill>
                <a:latin typeface="Consolas" panose="020B0609020204030204" pitchFamily="49" charset="0"/>
              </a:rPr>
              <a:t>float4</a:t>
            </a: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</a:rPr>
              <a:t> frag(v2f </a:t>
            </a:r>
            <a:r>
              <a:rPr lang="en-US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</a:rPr>
              <a:t>) : </a:t>
            </a:r>
            <a:r>
              <a:rPr lang="en-US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SV_Target</a:t>
            </a:r>
            <a:r>
              <a:rPr lang="hu-HU" sz="105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hu-HU" sz="1050" dirty="0">
                <a:solidFill>
                  <a:srgbClr val="0000FF"/>
                </a:solidFill>
                <a:latin typeface="Consolas" panose="020B0609020204030204" pitchFamily="49" charset="0"/>
              </a:rPr>
              <a:t>   </a:t>
            </a:r>
            <a:r>
              <a:rPr lang="en-US" sz="1050" dirty="0">
                <a:solidFill>
                  <a:srgbClr val="0000FF"/>
                </a:solidFill>
                <a:latin typeface="Consolas" panose="020B0609020204030204" pitchFamily="49" charset="0"/>
              </a:rPr>
              <a:t>float4</a:t>
            </a: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</a:rPr>
              <a:t> col = </a:t>
            </a:r>
            <a:r>
              <a:rPr lang="en-US" sz="1050" dirty="0">
                <a:solidFill>
                  <a:srgbClr val="0000FF"/>
                </a:solidFill>
                <a:latin typeface="Consolas" panose="020B0609020204030204" pitchFamily="49" charset="0"/>
              </a:rPr>
              <a:t>float4</a:t>
            </a: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</a:rPr>
              <a:t>(0,0,0,0);</a:t>
            </a:r>
          </a:p>
          <a:p>
            <a:r>
              <a:rPr lang="hu-HU" sz="1050" dirty="0">
                <a:solidFill>
                  <a:srgbClr val="0000FF"/>
                </a:solidFill>
                <a:latin typeface="Consolas" panose="020B0609020204030204" pitchFamily="49" charset="0"/>
              </a:rPr>
              <a:t>   </a:t>
            </a:r>
            <a:r>
              <a:rPr lang="en-US" sz="1050" dirty="0">
                <a:solidFill>
                  <a:srgbClr val="0000FF"/>
                </a:solidFill>
                <a:latin typeface="Consolas" panose="020B0609020204030204" pitchFamily="49" charset="0"/>
              </a:rPr>
              <a:t>float</a:t>
            </a: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</a:rPr>
              <a:t> weight = 1.0 / (</a:t>
            </a:r>
            <a:r>
              <a:rPr lang="en-US" sz="1050" dirty="0">
                <a:solidFill>
                  <a:srgbClr val="0000FF"/>
                </a:solidFill>
                <a:latin typeface="Consolas" panose="020B0609020204030204" pitchFamily="49" charset="0"/>
              </a:rPr>
              <a:t>float</a:t>
            </a: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r>
              <a:rPr lang="en-US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boxKernelWidth</a:t>
            </a: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sz="1050" dirty="0">
                <a:solidFill>
                  <a:srgbClr val="008000"/>
                </a:solidFill>
                <a:latin typeface="Consolas" panose="020B0609020204030204" pitchFamily="49" charset="0"/>
              </a:rPr>
              <a:t>// weight is constant</a:t>
            </a:r>
            <a:endParaRPr lang="en-US" sz="10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hu-HU" sz="1050" dirty="0">
                <a:solidFill>
                  <a:srgbClr val="0000FF"/>
                </a:solidFill>
                <a:latin typeface="Consolas" panose="020B0609020204030204" pitchFamily="49" charset="0"/>
              </a:rPr>
              <a:t>   </a:t>
            </a:r>
            <a:r>
              <a:rPr lang="en-US" sz="105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05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</a:rPr>
              <a:t> v = -</a:t>
            </a:r>
            <a:r>
              <a:rPr lang="en-US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boxKernelWidth</a:t>
            </a: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</a:rPr>
              <a:t> / 2; v &lt;= </a:t>
            </a:r>
            <a:r>
              <a:rPr lang="en-US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boxKernelWidth</a:t>
            </a: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</a:rPr>
              <a:t> / 2; ++v) {</a:t>
            </a:r>
          </a:p>
          <a:p>
            <a:r>
              <a:rPr lang="hu-HU" sz="105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</a:rPr>
              <a:t>col += weight *tex2D(_</a:t>
            </a:r>
            <a:r>
              <a:rPr lang="en-US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MainTex</a:t>
            </a: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hu-HU" sz="105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i.uv</a:t>
            </a: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sz="1050" dirty="0">
                <a:solidFill>
                  <a:srgbClr val="0000FF"/>
                </a:solidFill>
                <a:latin typeface="Consolas" panose="020B0609020204030204" pitchFamily="49" charset="0"/>
              </a:rPr>
              <a:t>float2</a:t>
            </a: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</a:rPr>
              <a:t>(0, v*_</a:t>
            </a:r>
            <a:r>
              <a:rPr lang="en-US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MainTex_TexelSize.y</a:t>
            </a: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  <a:p>
            <a:r>
              <a:rPr lang="hu-HU" sz="1050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hu-HU" sz="1050" dirty="0">
                <a:solidFill>
                  <a:srgbClr val="0000FF"/>
                </a:solidFill>
                <a:latin typeface="Consolas" panose="020B0609020204030204" pitchFamily="49" charset="0"/>
              </a:rPr>
              <a:t>   </a:t>
            </a:r>
            <a:r>
              <a:rPr lang="en-US" sz="105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</a:rPr>
              <a:t> col;</a:t>
            </a:r>
          </a:p>
          <a:p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1050" dirty="0"/>
          </a:p>
        </p:txBody>
      </p:sp>
      <p:sp>
        <p:nvSpPr>
          <p:cNvPr id="7" name="Téglalap 6"/>
          <p:cNvSpPr/>
          <p:nvPr/>
        </p:nvSpPr>
        <p:spPr>
          <a:xfrm>
            <a:off x="2964656" y="1588028"/>
            <a:ext cx="5993607" cy="20313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sampler2D _</a:t>
            </a:r>
            <a:r>
              <a:rPr lang="en-US" sz="1050" dirty="0" err="1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MainTex</a:t>
            </a:r>
            <a:r>
              <a:rPr lang="en-US" sz="1050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050" dirty="0">
                <a:solidFill>
                  <a:srgbClr val="0000FF"/>
                </a:solidFill>
                <a:latin typeface="Consolas" panose="020B0609020204030204" pitchFamily="49" charset="0"/>
              </a:rPr>
              <a:t>float4</a:t>
            </a: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</a:rPr>
              <a:t> _</a:t>
            </a:r>
            <a:r>
              <a:rPr lang="en-US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MainTex_TexelSize</a:t>
            </a: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05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boxKernelWidth</a:t>
            </a: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hu-HU" sz="105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US" sz="1050" dirty="0">
                <a:solidFill>
                  <a:srgbClr val="0000FF"/>
                </a:solidFill>
                <a:latin typeface="Consolas" panose="020B0609020204030204" pitchFamily="49" charset="0"/>
              </a:rPr>
              <a:t>float4</a:t>
            </a: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</a:rPr>
              <a:t> frag(v2f </a:t>
            </a:r>
            <a:r>
              <a:rPr lang="en-US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</a:rPr>
              <a:t>) : </a:t>
            </a:r>
            <a:r>
              <a:rPr lang="en-US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SV_Target</a:t>
            </a:r>
            <a:r>
              <a:rPr lang="hu-HU" sz="105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hu-HU" sz="1050" dirty="0">
                <a:solidFill>
                  <a:srgbClr val="0000FF"/>
                </a:solidFill>
                <a:latin typeface="Consolas" panose="020B0609020204030204" pitchFamily="49" charset="0"/>
              </a:rPr>
              <a:t>   </a:t>
            </a:r>
            <a:r>
              <a:rPr lang="en-US" sz="1050" dirty="0">
                <a:solidFill>
                  <a:srgbClr val="0000FF"/>
                </a:solidFill>
                <a:latin typeface="Consolas" panose="020B0609020204030204" pitchFamily="49" charset="0"/>
              </a:rPr>
              <a:t>float4</a:t>
            </a: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</a:rPr>
              <a:t> col = fixed4(0,0,0,0);</a:t>
            </a:r>
          </a:p>
          <a:p>
            <a:r>
              <a:rPr lang="hu-HU" sz="1050" dirty="0">
                <a:solidFill>
                  <a:srgbClr val="0000FF"/>
                </a:solidFill>
                <a:latin typeface="Consolas" panose="020B0609020204030204" pitchFamily="49" charset="0"/>
              </a:rPr>
              <a:t>   </a:t>
            </a:r>
            <a:r>
              <a:rPr lang="en-US" sz="1050" dirty="0">
                <a:solidFill>
                  <a:srgbClr val="0000FF"/>
                </a:solidFill>
                <a:latin typeface="Consolas" panose="020B0609020204030204" pitchFamily="49" charset="0"/>
              </a:rPr>
              <a:t>float</a:t>
            </a: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</a:rPr>
              <a:t> weight = 1.0 / (</a:t>
            </a:r>
            <a:r>
              <a:rPr lang="en-US" sz="1050" dirty="0">
                <a:solidFill>
                  <a:srgbClr val="0000FF"/>
                </a:solidFill>
                <a:latin typeface="Consolas" panose="020B0609020204030204" pitchFamily="49" charset="0"/>
              </a:rPr>
              <a:t>float</a:t>
            </a: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r>
              <a:rPr lang="en-US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boxKernelWidth</a:t>
            </a: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sz="1050" dirty="0">
                <a:solidFill>
                  <a:srgbClr val="008000"/>
                </a:solidFill>
                <a:latin typeface="Consolas" panose="020B0609020204030204" pitchFamily="49" charset="0"/>
              </a:rPr>
              <a:t>// weight is constant</a:t>
            </a:r>
            <a:endParaRPr lang="en-US" sz="10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hu-HU" sz="1050" dirty="0">
                <a:solidFill>
                  <a:srgbClr val="0000FF"/>
                </a:solidFill>
                <a:latin typeface="Consolas" panose="020B0609020204030204" pitchFamily="49" charset="0"/>
              </a:rPr>
              <a:t>   </a:t>
            </a:r>
            <a:r>
              <a:rPr lang="en-US" sz="105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05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</a:rPr>
              <a:t> u = -</a:t>
            </a:r>
            <a:r>
              <a:rPr lang="en-US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boxKernelWidth</a:t>
            </a: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</a:rPr>
              <a:t> / 2; u &lt;= </a:t>
            </a:r>
            <a:r>
              <a:rPr lang="en-US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boxKernelWidth</a:t>
            </a: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</a:rPr>
              <a:t> / 2; ++u) {</a:t>
            </a:r>
          </a:p>
          <a:p>
            <a:r>
              <a:rPr lang="hu-HU" sz="105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</a:rPr>
              <a:t>col += weight *tex2D(_</a:t>
            </a:r>
            <a:r>
              <a:rPr lang="en-US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MainTex</a:t>
            </a: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i.uv</a:t>
            </a: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sz="1050" dirty="0">
                <a:solidFill>
                  <a:srgbClr val="0000FF"/>
                </a:solidFill>
                <a:latin typeface="Consolas" panose="020B0609020204030204" pitchFamily="49" charset="0"/>
              </a:rPr>
              <a:t>float2</a:t>
            </a: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</a:rPr>
              <a:t>(u*_</a:t>
            </a:r>
            <a:r>
              <a:rPr lang="en-US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MainTex_TexelSize.x</a:t>
            </a: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</a:rPr>
              <a:t>, 0));</a:t>
            </a:r>
          </a:p>
          <a:p>
            <a:r>
              <a:rPr lang="hu-HU" sz="1050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hu-HU" sz="1050" dirty="0">
                <a:solidFill>
                  <a:srgbClr val="0000FF"/>
                </a:solidFill>
                <a:latin typeface="Consolas" panose="020B0609020204030204" pitchFamily="49" charset="0"/>
              </a:rPr>
              <a:t>   </a:t>
            </a:r>
            <a:r>
              <a:rPr lang="en-US" sz="105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</a:rPr>
              <a:t> col;</a:t>
            </a:r>
          </a:p>
          <a:p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1050" dirty="0"/>
          </a:p>
        </p:txBody>
      </p:sp>
      <p:cxnSp>
        <p:nvCxnSpPr>
          <p:cNvPr id="8" name="Straight Arrow Connector 4"/>
          <p:cNvCxnSpPr/>
          <p:nvPr/>
        </p:nvCxnSpPr>
        <p:spPr>
          <a:xfrm flipV="1">
            <a:off x="1457325" y="3064669"/>
            <a:ext cx="1435894" cy="591998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4"/>
          <p:cNvCxnSpPr/>
          <p:nvPr/>
        </p:nvCxnSpPr>
        <p:spPr>
          <a:xfrm>
            <a:off x="1387019" y="5236777"/>
            <a:ext cx="1506200" cy="303202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6"/>
          <p:cNvSpPr/>
          <p:nvPr/>
        </p:nvSpPr>
        <p:spPr>
          <a:xfrm>
            <a:off x="5679281" y="2879756"/>
            <a:ext cx="3221831" cy="242063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11" name="Rectangle 6"/>
          <p:cNvSpPr/>
          <p:nvPr/>
        </p:nvSpPr>
        <p:spPr>
          <a:xfrm>
            <a:off x="5635685" y="5189177"/>
            <a:ext cx="3265427" cy="232929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</p:spTree>
    <p:extLst>
      <p:ext uri="{BB962C8B-B14F-4D97-AF65-F5344CB8AC3E}">
        <p14:creationId xmlns:p14="http://schemas.microsoft.com/office/powerpoint/2010/main" val="198680829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dirty="0"/>
              <a:t>Multi-</a:t>
            </a:r>
            <a:r>
              <a:rPr lang="hu-HU" dirty="0" err="1"/>
              <a:t>pass</a:t>
            </a:r>
            <a:r>
              <a:rPr lang="hu-HU" dirty="0"/>
              <a:t> </a:t>
            </a:r>
            <a:r>
              <a:rPr lang="hu-HU" dirty="0" err="1"/>
              <a:t>effect</a:t>
            </a:r>
            <a:r>
              <a:rPr lang="hu-HU" dirty="0"/>
              <a:t>, C# script, v. 1</a:t>
            </a:r>
            <a:endParaRPr lang="en-US" dirty="0"/>
          </a:p>
        </p:txBody>
      </p:sp>
      <p:sp>
        <p:nvSpPr>
          <p:cNvPr id="4" name="Téglalap 3"/>
          <p:cNvSpPr/>
          <p:nvPr/>
        </p:nvSpPr>
        <p:spPr>
          <a:xfrm>
            <a:off x="285750" y="2132856"/>
            <a:ext cx="8772525" cy="35548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25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void Start() {</a:t>
            </a:r>
          </a:p>
          <a:p>
            <a:r>
              <a:rPr lang="en-US" sz="1125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125" strike="sngStrike" dirty="0" err="1">
                <a:solidFill>
                  <a:srgbClr val="FF0000"/>
                </a:solidFill>
                <a:latin typeface="Consolas" panose="020B0609020204030204" pitchFamily="49" charset="0"/>
              </a:rPr>
              <a:t>shader</a:t>
            </a:r>
            <a:r>
              <a:rPr lang="en-US" sz="1125" strike="sngStrike" dirty="0">
                <a:solidFill>
                  <a:srgbClr val="FF0000"/>
                </a:solidFill>
                <a:latin typeface="Consolas" panose="020B0609020204030204" pitchFamily="49" charset="0"/>
              </a:rPr>
              <a:t> = </a:t>
            </a:r>
            <a:r>
              <a:rPr lang="en-US" sz="1125" strike="sngStrike" dirty="0" err="1">
                <a:solidFill>
                  <a:srgbClr val="FF0000"/>
                </a:solidFill>
                <a:latin typeface="Consolas" panose="020B0609020204030204" pitchFamily="49" charset="0"/>
              </a:rPr>
              <a:t>Shader.Find</a:t>
            </a:r>
            <a:r>
              <a:rPr lang="en-US" sz="1125" strike="sngStrike" dirty="0">
                <a:solidFill>
                  <a:srgbClr val="FF0000"/>
                </a:solidFill>
                <a:latin typeface="Consolas" panose="020B0609020204030204" pitchFamily="49" charset="0"/>
              </a:rPr>
              <a:t>("</a:t>
            </a:r>
            <a:r>
              <a:rPr lang="hu-HU" sz="1125" strike="sngStrike" dirty="0" err="1">
                <a:solidFill>
                  <a:srgbClr val="FF0000"/>
                </a:solidFill>
                <a:latin typeface="Consolas" panose="020B0609020204030204" pitchFamily="49" charset="0"/>
              </a:rPr>
              <a:t>Custom</a:t>
            </a:r>
            <a:r>
              <a:rPr lang="en-US" sz="1125" strike="sngStrike" dirty="0">
                <a:solidFill>
                  <a:srgbClr val="FF0000"/>
                </a:solidFill>
                <a:latin typeface="Consolas" panose="020B0609020204030204" pitchFamily="49" charset="0"/>
              </a:rPr>
              <a:t>/Convolution");</a:t>
            </a:r>
          </a:p>
          <a:p>
            <a:r>
              <a:rPr lang="en-US" sz="1125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125" dirty="0" err="1">
                <a:solidFill>
                  <a:srgbClr val="000000"/>
                </a:solidFill>
                <a:latin typeface="Consolas" panose="020B0609020204030204" pitchFamily="49" charset="0"/>
              </a:rPr>
              <a:t>shader</a:t>
            </a:r>
            <a:r>
              <a:rPr lang="en-US" sz="1125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125" dirty="0" err="1">
                <a:solidFill>
                  <a:srgbClr val="2B91AF"/>
                </a:solidFill>
                <a:latin typeface="Consolas" panose="020B0609020204030204" pitchFamily="49" charset="0"/>
              </a:rPr>
              <a:t>Shader</a:t>
            </a:r>
            <a:r>
              <a:rPr lang="en-US" sz="1125" dirty="0" err="1">
                <a:solidFill>
                  <a:srgbClr val="000000"/>
                </a:solidFill>
                <a:latin typeface="Consolas" panose="020B0609020204030204" pitchFamily="49" charset="0"/>
              </a:rPr>
              <a:t>.Find</a:t>
            </a:r>
            <a:r>
              <a:rPr lang="en-US" sz="1125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125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hu-HU" sz="1125" dirty="0" err="1">
                <a:solidFill>
                  <a:srgbClr val="A31515"/>
                </a:solidFill>
                <a:latin typeface="Consolas" panose="020B0609020204030204" pitchFamily="49" charset="0"/>
              </a:rPr>
              <a:t>Custom</a:t>
            </a:r>
            <a:r>
              <a:rPr lang="en-US" sz="1125" dirty="0">
                <a:solidFill>
                  <a:srgbClr val="A31515"/>
                </a:solidFill>
                <a:latin typeface="Consolas" panose="020B0609020204030204" pitchFamily="49" charset="0"/>
              </a:rPr>
              <a:t>/</a:t>
            </a:r>
            <a:r>
              <a:rPr lang="en-US" sz="1125" dirty="0" err="1">
                <a:solidFill>
                  <a:srgbClr val="A31515"/>
                </a:solidFill>
                <a:latin typeface="Consolas" panose="020B0609020204030204" pitchFamily="49" charset="0"/>
              </a:rPr>
              <a:t>ConvolutionMultipass</a:t>
            </a:r>
            <a:r>
              <a:rPr lang="en-US" sz="1125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1125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125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125" dirty="0" err="1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CreateMaterial</a:t>
            </a:r>
            <a:r>
              <a:rPr lang="en-US" sz="1125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sz="1125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    }</a:t>
            </a:r>
          </a:p>
          <a:p>
            <a:endParaRPr lang="en-US" sz="1125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FR" sz="1125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fr-FR" sz="1125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void OnRenderImage(RenderTexture source, RenderTexture destination) {</a:t>
            </a:r>
          </a:p>
          <a:p>
            <a:r>
              <a:rPr lang="en-US" sz="1125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        if (</a:t>
            </a:r>
            <a:r>
              <a:rPr lang="en-US" sz="1125" dirty="0" err="1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CreateMaterial</a:t>
            </a:r>
            <a:r>
              <a:rPr lang="en-US" sz="1125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()) {</a:t>
            </a:r>
            <a:endParaRPr lang="hu-HU" sz="1125" dirty="0">
              <a:solidFill>
                <a:schemeClr val="bg2">
                  <a:lumMod val="90000"/>
                </a:schemeClr>
              </a:solidFill>
              <a:latin typeface="Consolas" panose="020B0609020204030204" pitchFamily="49" charset="0"/>
            </a:endParaRPr>
          </a:p>
          <a:p>
            <a:r>
              <a:rPr lang="hu-HU" sz="1125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125" dirty="0" err="1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material.SetInt</a:t>
            </a:r>
            <a:r>
              <a:rPr lang="en-US" sz="1125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("</a:t>
            </a:r>
            <a:r>
              <a:rPr lang="en-US" sz="1125" dirty="0" err="1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boxKernelWidth</a:t>
            </a:r>
            <a:r>
              <a:rPr lang="en-US" sz="1125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", </a:t>
            </a:r>
            <a:r>
              <a:rPr lang="en-US" sz="1125" dirty="0" err="1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boxKernelWindowWidth</a:t>
            </a:r>
            <a:r>
              <a:rPr lang="en-US" sz="1125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125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125" dirty="0" err="1">
                <a:solidFill>
                  <a:srgbClr val="2B91AF"/>
                </a:solidFill>
                <a:latin typeface="Consolas" panose="020B0609020204030204" pitchFamily="49" charset="0"/>
              </a:rPr>
              <a:t>RenderTexture</a:t>
            </a:r>
            <a:r>
              <a:rPr lang="en-US" sz="1125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25" dirty="0" err="1">
                <a:solidFill>
                  <a:srgbClr val="000000"/>
                </a:solidFill>
                <a:latin typeface="Consolas" panose="020B0609020204030204" pitchFamily="49" charset="0"/>
              </a:rPr>
              <a:t>tmp</a:t>
            </a:r>
            <a:r>
              <a:rPr lang="en-US" sz="1125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endParaRPr lang="hu-HU" sz="1125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hu-HU" sz="1125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</a:t>
            </a:r>
            <a:r>
              <a:rPr lang="en-US" sz="1125" dirty="0" err="1">
                <a:solidFill>
                  <a:srgbClr val="2B91AF"/>
                </a:solidFill>
                <a:latin typeface="Consolas" panose="020B0609020204030204" pitchFamily="49" charset="0"/>
              </a:rPr>
              <a:t>RenderTexture</a:t>
            </a:r>
            <a:r>
              <a:rPr lang="en-US" sz="1125" dirty="0" err="1">
                <a:solidFill>
                  <a:srgbClr val="000000"/>
                </a:solidFill>
                <a:latin typeface="Consolas" panose="020B0609020204030204" pitchFamily="49" charset="0"/>
              </a:rPr>
              <a:t>.GetTemporary</a:t>
            </a:r>
            <a:r>
              <a:rPr lang="en-US" sz="1125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125" dirty="0" err="1">
                <a:solidFill>
                  <a:srgbClr val="000000"/>
                </a:solidFill>
                <a:latin typeface="Consolas" panose="020B0609020204030204" pitchFamily="49" charset="0"/>
              </a:rPr>
              <a:t>source.width</a:t>
            </a:r>
            <a:r>
              <a:rPr lang="en-US" sz="1125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125" dirty="0" err="1">
                <a:solidFill>
                  <a:srgbClr val="000000"/>
                </a:solidFill>
                <a:latin typeface="Consolas" panose="020B0609020204030204" pitchFamily="49" charset="0"/>
              </a:rPr>
              <a:t>source.height</a:t>
            </a:r>
            <a:r>
              <a:rPr lang="en-US" sz="1125" dirty="0">
                <a:solidFill>
                  <a:srgbClr val="000000"/>
                </a:solidFill>
                <a:latin typeface="Consolas" panose="020B0609020204030204" pitchFamily="49" charset="0"/>
              </a:rPr>
              <a:t>, 0, </a:t>
            </a:r>
            <a:r>
              <a:rPr lang="en-US" sz="1125" dirty="0" err="1">
                <a:solidFill>
                  <a:srgbClr val="2B91AF"/>
                </a:solidFill>
                <a:latin typeface="Consolas" panose="020B0609020204030204" pitchFamily="49" charset="0"/>
              </a:rPr>
              <a:t>RenderTextureFormat</a:t>
            </a:r>
            <a:r>
              <a:rPr lang="en-US" sz="1125" dirty="0" err="1">
                <a:solidFill>
                  <a:srgbClr val="000000"/>
                </a:solidFill>
                <a:latin typeface="Consolas" panose="020B0609020204030204" pitchFamily="49" charset="0"/>
              </a:rPr>
              <a:t>.DefaultHDR</a:t>
            </a:r>
            <a:r>
              <a:rPr lang="en-US" sz="1125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125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125" strike="sngStrike" dirty="0" err="1">
                <a:solidFill>
                  <a:srgbClr val="FF0000"/>
                </a:solidFill>
                <a:latin typeface="Consolas" panose="020B0609020204030204" pitchFamily="49" charset="0"/>
              </a:rPr>
              <a:t>Graphics.Blit</a:t>
            </a:r>
            <a:r>
              <a:rPr lang="en-US" sz="1125" strike="sngStrike" dirty="0">
                <a:solidFill>
                  <a:srgbClr val="FF0000"/>
                </a:solidFill>
                <a:latin typeface="Consolas" panose="020B0609020204030204" pitchFamily="49" charset="0"/>
              </a:rPr>
              <a:t>(source, destination, material);</a:t>
            </a:r>
          </a:p>
          <a:p>
            <a:r>
              <a:rPr lang="en-US" sz="1125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125" dirty="0" err="1">
                <a:solidFill>
                  <a:srgbClr val="2B91AF"/>
                </a:solidFill>
                <a:latin typeface="Consolas" panose="020B0609020204030204" pitchFamily="49" charset="0"/>
              </a:rPr>
              <a:t>Graphics</a:t>
            </a:r>
            <a:r>
              <a:rPr lang="en-US" sz="1125" dirty="0" err="1">
                <a:solidFill>
                  <a:srgbClr val="000000"/>
                </a:solidFill>
                <a:latin typeface="Consolas" panose="020B0609020204030204" pitchFamily="49" charset="0"/>
              </a:rPr>
              <a:t>.Blit</a:t>
            </a:r>
            <a:r>
              <a:rPr lang="en-US" sz="1125" dirty="0">
                <a:solidFill>
                  <a:srgbClr val="000000"/>
                </a:solidFill>
                <a:latin typeface="Consolas" panose="020B0609020204030204" pitchFamily="49" charset="0"/>
              </a:rPr>
              <a:t>(source, </a:t>
            </a:r>
            <a:r>
              <a:rPr lang="en-US" sz="1125" dirty="0" err="1">
                <a:solidFill>
                  <a:srgbClr val="000000"/>
                </a:solidFill>
                <a:latin typeface="Consolas" panose="020B0609020204030204" pitchFamily="49" charset="0"/>
              </a:rPr>
              <a:t>tmp</a:t>
            </a:r>
            <a:r>
              <a:rPr lang="en-US" sz="1125" dirty="0">
                <a:solidFill>
                  <a:srgbClr val="000000"/>
                </a:solidFill>
                <a:latin typeface="Consolas" panose="020B0609020204030204" pitchFamily="49" charset="0"/>
              </a:rPr>
              <a:t>, material, 0);</a:t>
            </a:r>
          </a:p>
          <a:p>
            <a:r>
              <a:rPr lang="en-US" sz="1125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125" dirty="0" err="1">
                <a:solidFill>
                  <a:srgbClr val="2B91AF"/>
                </a:solidFill>
                <a:latin typeface="Consolas" panose="020B0609020204030204" pitchFamily="49" charset="0"/>
              </a:rPr>
              <a:t>Graphics</a:t>
            </a:r>
            <a:r>
              <a:rPr lang="en-US" sz="1125" dirty="0" err="1">
                <a:solidFill>
                  <a:srgbClr val="000000"/>
                </a:solidFill>
                <a:latin typeface="Consolas" panose="020B0609020204030204" pitchFamily="49" charset="0"/>
              </a:rPr>
              <a:t>.Blit</a:t>
            </a:r>
            <a:r>
              <a:rPr lang="en-US" sz="1125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125" dirty="0" err="1">
                <a:solidFill>
                  <a:srgbClr val="000000"/>
                </a:solidFill>
                <a:latin typeface="Consolas" panose="020B0609020204030204" pitchFamily="49" charset="0"/>
              </a:rPr>
              <a:t>tmp</a:t>
            </a:r>
            <a:r>
              <a:rPr lang="en-US" sz="1125" dirty="0">
                <a:solidFill>
                  <a:srgbClr val="000000"/>
                </a:solidFill>
                <a:latin typeface="Consolas" panose="020B0609020204030204" pitchFamily="49" charset="0"/>
              </a:rPr>
              <a:t>, destination, material, 1);</a:t>
            </a:r>
          </a:p>
          <a:p>
            <a:r>
              <a:rPr lang="en-US" sz="1125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125" dirty="0" err="1">
                <a:solidFill>
                  <a:srgbClr val="000000"/>
                </a:solidFill>
                <a:latin typeface="Consolas" panose="020B0609020204030204" pitchFamily="49" charset="0"/>
              </a:rPr>
              <a:t>tmp.Release</a:t>
            </a:r>
            <a:r>
              <a:rPr lang="en-US" sz="1125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sz="1125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125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sz="1125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        else {</a:t>
            </a:r>
          </a:p>
          <a:p>
            <a:r>
              <a:rPr lang="en-US" sz="1125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            </a:t>
            </a:r>
            <a:r>
              <a:rPr lang="en-US" sz="1125" dirty="0" err="1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Graphics.Blit</a:t>
            </a:r>
            <a:r>
              <a:rPr lang="en-US" sz="1125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(source, destination);</a:t>
            </a:r>
          </a:p>
          <a:p>
            <a:r>
              <a:rPr lang="en-US" sz="1125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        }</a:t>
            </a:r>
          </a:p>
          <a:p>
            <a:r>
              <a:rPr lang="en-US" sz="1125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    }</a:t>
            </a:r>
            <a:endParaRPr lang="en-US" sz="1125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5" name="TextBox 8"/>
          <p:cNvSpPr txBox="1"/>
          <p:nvPr/>
        </p:nvSpPr>
        <p:spPr>
          <a:xfrm>
            <a:off x="5097158" y="2276872"/>
            <a:ext cx="2682386" cy="5078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hu-HU" sz="1350" dirty="0"/>
              <a:t>A Start nem </a:t>
            </a:r>
            <a:r>
              <a:rPr lang="hu-HU" sz="1350" dirty="0" err="1"/>
              <a:t>hívódik</a:t>
            </a:r>
            <a:r>
              <a:rPr lang="hu-HU" sz="1350" dirty="0"/>
              <a:t> újra az editorban, állítsuk be manuálisan is</a:t>
            </a:r>
          </a:p>
        </p:txBody>
      </p:sp>
      <p:pic>
        <p:nvPicPr>
          <p:cNvPr id="6" name="Kép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0072" y="4221088"/>
            <a:ext cx="3636169" cy="1821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30433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dirty="0"/>
              <a:t>Multi-</a:t>
            </a:r>
            <a:r>
              <a:rPr lang="hu-HU" dirty="0" err="1"/>
              <a:t>pass</a:t>
            </a:r>
            <a:r>
              <a:rPr lang="hu-HU" dirty="0"/>
              <a:t> </a:t>
            </a:r>
            <a:r>
              <a:rPr lang="hu-HU" dirty="0" err="1"/>
              <a:t>effect</a:t>
            </a:r>
            <a:r>
              <a:rPr lang="hu-HU" dirty="0"/>
              <a:t>, C# script, v. 2</a:t>
            </a:r>
            <a:endParaRPr lang="en-US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u-HU" sz="2800" dirty="0" err="1"/>
              <a:t>GrabPass</a:t>
            </a:r>
            <a:r>
              <a:rPr lang="hu-HU" sz="2800" dirty="0"/>
              <a:t> a </a:t>
            </a:r>
            <a:r>
              <a:rPr lang="hu-HU" sz="2800" dirty="0" err="1"/>
              <a:t>shaderben</a:t>
            </a:r>
            <a:r>
              <a:rPr lang="hu-HU" sz="2800" dirty="0"/>
              <a:t>, nem kell </a:t>
            </a:r>
            <a:r>
              <a:rPr lang="hu-HU" sz="2800" dirty="0" err="1"/>
              <a:t>rendertexture</a:t>
            </a:r>
            <a:endParaRPr lang="hu-HU" sz="2800" dirty="0"/>
          </a:p>
          <a:p>
            <a:r>
              <a:rPr lang="hu-HU" sz="2800" dirty="0"/>
              <a:t>A </a:t>
            </a:r>
            <a:r>
              <a:rPr lang="hu-HU" sz="2800" dirty="0" err="1"/>
              <a:t>Graphics.Blit</a:t>
            </a:r>
            <a:r>
              <a:rPr lang="hu-HU" sz="2800" dirty="0"/>
              <a:t> végig tudja hívni az összes </a:t>
            </a:r>
            <a:r>
              <a:rPr lang="hu-HU" sz="2800" dirty="0" err="1"/>
              <a:t>passt</a:t>
            </a:r>
            <a:endParaRPr lang="en-US" sz="2800" dirty="0"/>
          </a:p>
        </p:txBody>
      </p:sp>
      <p:sp>
        <p:nvSpPr>
          <p:cNvPr id="4" name="Téglalap 3"/>
          <p:cNvSpPr/>
          <p:nvPr/>
        </p:nvSpPr>
        <p:spPr>
          <a:xfrm>
            <a:off x="539552" y="3221816"/>
            <a:ext cx="8031087" cy="19620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u-HU" sz="1350" dirty="0">
                <a:solidFill>
                  <a:srgbClr val="0000FF"/>
                </a:solidFill>
                <a:latin typeface="Consolas" panose="020B0609020204030204" pitchFamily="49" charset="0"/>
              </a:rPr>
              <a:t>   </a:t>
            </a:r>
            <a:r>
              <a:rPr lang="fr-FR" sz="135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fr-FR" sz="135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350" dirty="0">
                <a:solidFill>
                  <a:srgbClr val="0000FF"/>
                </a:solidFill>
                <a:latin typeface="Consolas" panose="020B0609020204030204" pitchFamily="49" charset="0"/>
              </a:rPr>
              <a:t>OnRenderImage</a:t>
            </a:r>
            <a:r>
              <a:rPr lang="fr-FR" sz="135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fr-FR" sz="1350" dirty="0">
                <a:solidFill>
                  <a:srgbClr val="2B91AF"/>
                </a:solidFill>
                <a:latin typeface="Consolas" panose="020B0609020204030204" pitchFamily="49" charset="0"/>
              </a:rPr>
              <a:t>RenderTexture</a:t>
            </a:r>
            <a:r>
              <a:rPr lang="fr-FR" sz="1350" dirty="0">
                <a:solidFill>
                  <a:srgbClr val="000000"/>
                </a:solidFill>
                <a:latin typeface="Consolas" panose="020B0609020204030204" pitchFamily="49" charset="0"/>
              </a:rPr>
              <a:t> source, </a:t>
            </a:r>
            <a:r>
              <a:rPr lang="fr-FR" sz="1350" dirty="0">
                <a:solidFill>
                  <a:srgbClr val="2B91AF"/>
                </a:solidFill>
                <a:latin typeface="Consolas" panose="020B0609020204030204" pitchFamily="49" charset="0"/>
              </a:rPr>
              <a:t>RenderTexture</a:t>
            </a:r>
            <a:r>
              <a:rPr lang="fr-FR" sz="1350" dirty="0">
                <a:solidFill>
                  <a:srgbClr val="000000"/>
                </a:solidFill>
                <a:latin typeface="Consolas" panose="020B0609020204030204" pitchFamily="49" charset="0"/>
              </a:rPr>
              <a:t> destination) {</a:t>
            </a:r>
          </a:p>
          <a:p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35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350" dirty="0" err="1">
                <a:solidFill>
                  <a:srgbClr val="000000"/>
                </a:solidFill>
                <a:latin typeface="Consolas" panose="020B0609020204030204" pitchFamily="49" charset="0"/>
              </a:rPr>
              <a:t>CreateMaterial</a:t>
            </a:r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</a:rPr>
              <a:t>()) {</a:t>
            </a:r>
          </a:p>
          <a:p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350" dirty="0" err="1">
                <a:solidFill>
                  <a:srgbClr val="000000"/>
                </a:solidFill>
                <a:latin typeface="Consolas" panose="020B0609020204030204" pitchFamily="49" charset="0"/>
              </a:rPr>
              <a:t>material.SetInt</a:t>
            </a:r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35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1350" dirty="0" err="1">
                <a:solidFill>
                  <a:srgbClr val="A31515"/>
                </a:solidFill>
                <a:latin typeface="Consolas" panose="020B0609020204030204" pitchFamily="49" charset="0"/>
              </a:rPr>
              <a:t>boxKernelWidth</a:t>
            </a:r>
            <a:r>
              <a:rPr lang="en-US" sz="135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350" dirty="0" err="1">
                <a:solidFill>
                  <a:srgbClr val="000000"/>
                </a:solidFill>
                <a:latin typeface="Consolas" panose="020B0609020204030204" pitchFamily="49" charset="0"/>
              </a:rPr>
              <a:t>boxKernelWindowWidth</a:t>
            </a:r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350" dirty="0" err="1">
                <a:solidFill>
                  <a:srgbClr val="2B91AF"/>
                </a:solidFill>
                <a:latin typeface="Consolas" panose="020B0609020204030204" pitchFamily="49" charset="0"/>
              </a:rPr>
              <a:t>Graphics</a:t>
            </a:r>
            <a:r>
              <a:rPr lang="en-US" sz="1350" dirty="0" err="1">
                <a:solidFill>
                  <a:srgbClr val="000000"/>
                </a:solidFill>
                <a:latin typeface="Consolas" panose="020B0609020204030204" pitchFamily="49" charset="0"/>
              </a:rPr>
              <a:t>.Blit</a:t>
            </a:r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</a:rPr>
              <a:t>(source, destination, material); </a:t>
            </a:r>
            <a:r>
              <a:rPr lang="en-US" sz="1350" dirty="0">
                <a:solidFill>
                  <a:srgbClr val="008000"/>
                </a:solidFill>
                <a:latin typeface="Consolas" panose="020B0609020204030204" pitchFamily="49" charset="0"/>
              </a:rPr>
              <a:t>// </a:t>
            </a:r>
            <a:r>
              <a:rPr lang="hu-HU" sz="1350" dirty="0">
                <a:solidFill>
                  <a:srgbClr val="008000"/>
                </a:solidFill>
                <a:latin typeface="Consolas" panose="020B0609020204030204" pitchFamily="49" charset="0"/>
              </a:rPr>
              <a:t>minden </a:t>
            </a:r>
            <a:r>
              <a:rPr lang="hu-HU" sz="1350" dirty="0" err="1">
                <a:solidFill>
                  <a:srgbClr val="008000"/>
                </a:solidFill>
                <a:latin typeface="Consolas" panose="020B0609020204030204" pitchFamily="49" charset="0"/>
              </a:rPr>
              <a:t>passt</a:t>
            </a:r>
            <a:r>
              <a:rPr lang="hu-HU" sz="1350" dirty="0">
                <a:solidFill>
                  <a:srgbClr val="008000"/>
                </a:solidFill>
                <a:latin typeface="Consolas" panose="020B0609020204030204" pitchFamily="49" charset="0"/>
              </a:rPr>
              <a:t> meghív</a:t>
            </a:r>
            <a:endParaRPr lang="en-US" sz="13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350" dirty="0">
                <a:solidFill>
                  <a:srgbClr val="0000FF"/>
                </a:solidFill>
                <a:latin typeface="Consolas" panose="020B0609020204030204" pitchFamily="49" charset="0"/>
              </a:rPr>
              <a:t>else</a:t>
            </a:r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350" dirty="0" err="1">
                <a:solidFill>
                  <a:srgbClr val="2B91AF"/>
                </a:solidFill>
                <a:latin typeface="Consolas" panose="020B0609020204030204" pitchFamily="49" charset="0"/>
              </a:rPr>
              <a:t>Graphics</a:t>
            </a:r>
            <a:r>
              <a:rPr lang="en-US" sz="1350" dirty="0" err="1">
                <a:solidFill>
                  <a:srgbClr val="000000"/>
                </a:solidFill>
                <a:latin typeface="Consolas" panose="020B0609020204030204" pitchFamily="49" charset="0"/>
              </a:rPr>
              <a:t>.Blit</a:t>
            </a:r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</a:rPr>
              <a:t>(source, destination);</a:t>
            </a:r>
          </a:p>
          <a:p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270202743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artalom helye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r>
              <a:rPr lang="hu-HU" sz="2800" dirty="0" err="1"/>
              <a:t>GrabPass</a:t>
            </a:r>
            <a:r>
              <a:rPr lang="hu-HU" sz="2800" dirty="0"/>
              <a:t> a </a:t>
            </a:r>
            <a:r>
              <a:rPr lang="hu-HU" sz="2800" dirty="0" err="1"/>
              <a:t>shaderben</a:t>
            </a:r>
            <a:r>
              <a:rPr lang="hu-HU" sz="2800" dirty="0"/>
              <a:t>, nem kell </a:t>
            </a:r>
            <a:r>
              <a:rPr lang="hu-HU" sz="2800" dirty="0" err="1"/>
              <a:t>rendertexture</a:t>
            </a:r>
            <a:endParaRPr lang="hu-HU" sz="2800" dirty="0"/>
          </a:p>
          <a:p>
            <a:r>
              <a:rPr lang="hu-HU" sz="2800" dirty="0"/>
              <a:t>A </a:t>
            </a:r>
            <a:r>
              <a:rPr lang="hu-HU" sz="2800" dirty="0" err="1"/>
              <a:t>Graphics.Blit</a:t>
            </a:r>
            <a:r>
              <a:rPr lang="hu-HU" sz="2800" dirty="0"/>
              <a:t> végig tudja hívni az összes </a:t>
            </a:r>
            <a:r>
              <a:rPr lang="hu-HU" sz="2800" dirty="0" err="1"/>
              <a:t>passt</a:t>
            </a:r>
            <a:endParaRPr lang="en-US" sz="2800" dirty="0"/>
          </a:p>
        </p:txBody>
      </p:sp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dirty="0"/>
              <a:t>Multi-</a:t>
            </a:r>
            <a:r>
              <a:rPr lang="hu-HU" dirty="0" err="1"/>
              <a:t>pass</a:t>
            </a:r>
            <a:r>
              <a:rPr lang="hu-HU" dirty="0"/>
              <a:t> </a:t>
            </a:r>
            <a:r>
              <a:rPr lang="hu-HU" dirty="0" err="1"/>
              <a:t>effect</a:t>
            </a:r>
            <a:r>
              <a:rPr lang="hu-HU" dirty="0"/>
              <a:t>, C# script, v. 2</a:t>
            </a:r>
            <a:endParaRPr lang="en-US" dirty="0"/>
          </a:p>
        </p:txBody>
      </p:sp>
      <p:sp>
        <p:nvSpPr>
          <p:cNvPr id="5" name="Téglalap 4"/>
          <p:cNvSpPr/>
          <p:nvPr/>
        </p:nvSpPr>
        <p:spPr>
          <a:xfrm>
            <a:off x="821531" y="3326065"/>
            <a:ext cx="8143876" cy="28392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Pass</a:t>
            </a:r>
            <a:r>
              <a:rPr lang="hu-HU" sz="1050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050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// </a:t>
            </a:r>
            <a:r>
              <a:rPr lang="hu-HU" sz="1050" dirty="0" err="1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first</a:t>
            </a:r>
            <a:r>
              <a:rPr lang="hu-HU" sz="1050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hu-HU" sz="1050" dirty="0" err="1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pass</a:t>
            </a:r>
            <a:r>
              <a:rPr lang="hu-HU" sz="1050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: </a:t>
            </a:r>
            <a:r>
              <a:rPr lang="hu-HU" sz="1050" dirty="0" err="1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horizontal</a:t>
            </a:r>
            <a:r>
              <a:rPr lang="hu-HU" sz="1050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 filtering</a:t>
            </a:r>
            <a:endParaRPr lang="en-US" sz="1050" dirty="0">
              <a:solidFill>
                <a:schemeClr val="bg2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50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hu-HU" sz="1050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   </a:t>
            </a:r>
            <a:r>
              <a:rPr lang="en-US" sz="1050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CGPROGRAM</a:t>
            </a:r>
          </a:p>
          <a:p>
            <a:endParaRPr lang="hu-HU" sz="1050" dirty="0">
              <a:solidFill>
                <a:schemeClr val="bg2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r>
              <a:rPr lang="hu-HU" sz="1050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   </a:t>
            </a:r>
            <a:r>
              <a:rPr lang="en-US" sz="1050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// ...</a:t>
            </a:r>
            <a:r>
              <a:rPr lang="hu-HU" sz="1050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hu-HU" sz="1050" dirty="0" err="1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same</a:t>
            </a:r>
            <a:r>
              <a:rPr lang="hu-HU" sz="1050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hu-HU" sz="1050" dirty="0" err="1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as</a:t>
            </a:r>
            <a:r>
              <a:rPr lang="hu-HU" sz="1050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hu-HU" sz="1050" dirty="0" err="1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before</a:t>
            </a:r>
            <a:r>
              <a:rPr lang="hu-HU" sz="1050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hu-HU" sz="1050" dirty="0" err="1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appdata</a:t>
            </a:r>
            <a:r>
              <a:rPr lang="hu-HU" sz="1050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, v2f, vert etc.</a:t>
            </a:r>
          </a:p>
          <a:p>
            <a:r>
              <a:rPr lang="hu-HU" sz="1050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}</a:t>
            </a:r>
          </a:p>
          <a:p>
            <a:endParaRPr lang="hu-HU" sz="10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50" dirty="0">
                <a:solidFill>
                  <a:srgbClr val="008000"/>
                </a:solidFill>
                <a:latin typeface="Consolas" panose="020B0609020204030204" pitchFamily="49" charset="0"/>
              </a:rPr>
              <a:t>// </a:t>
            </a:r>
            <a:r>
              <a:rPr lang="hu-HU" sz="1050" dirty="0">
                <a:solidFill>
                  <a:srgbClr val="008000"/>
                </a:solidFill>
                <a:latin typeface="Consolas" panose="020B0609020204030204" pitchFamily="49" charset="0"/>
              </a:rPr>
              <a:t>Az </a:t>
            </a:r>
            <a:r>
              <a:rPr lang="hu-HU" sz="1050" dirty="0" err="1">
                <a:solidFill>
                  <a:srgbClr val="008000"/>
                </a:solidFill>
                <a:latin typeface="Consolas" panose="020B0609020204030204" pitchFamily="49" charset="0"/>
              </a:rPr>
              <a:t>elozo</a:t>
            </a:r>
            <a:r>
              <a:rPr lang="hu-HU" sz="1050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hu-HU" sz="1050" dirty="0" err="1">
                <a:solidFill>
                  <a:srgbClr val="008000"/>
                </a:solidFill>
                <a:latin typeface="Consolas" panose="020B0609020204030204" pitchFamily="49" charset="0"/>
              </a:rPr>
              <a:t>pass</a:t>
            </a:r>
            <a:r>
              <a:rPr lang="hu-HU" sz="1050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hu-HU" sz="1050" dirty="0" err="1">
                <a:solidFill>
                  <a:srgbClr val="008000"/>
                </a:solidFill>
                <a:latin typeface="Consolas" panose="020B0609020204030204" pitchFamily="49" charset="0"/>
              </a:rPr>
              <a:t>eredmenye</a:t>
            </a:r>
            <a:r>
              <a:rPr lang="hu-HU" sz="1050" dirty="0">
                <a:solidFill>
                  <a:srgbClr val="008000"/>
                </a:solidFill>
                <a:latin typeface="Consolas" panose="020B0609020204030204" pitchFamily="49" charset="0"/>
              </a:rPr>
              <a:t> a </a:t>
            </a:r>
            <a:r>
              <a:rPr lang="hu-HU" sz="1050" dirty="0" err="1">
                <a:solidFill>
                  <a:srgbClr val="008000"/>
                </a:solidFill>
                <a:latin typeface="Consolas" panose="020B0609020204030204" pitchFamily="49" charset="0"/>
              </a:rPr>
              <a:t>kovetkezo</a:t>
            </a:r>
            <a:r>
              <a:rPr lang="hu-HU" sz="1050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hu-HU" sz="1050" dirty="0" err="1">
                <a:solidFill>
                  <a:srgbClr val="008000"/>
                </a:solidFill>
                <a:latin typeface="Consolas" panose="020B0609020204030204" pitchFamily="49" charset="0"/>
              </a:rPr>
              <a:t>passban</a:t>
            </a:r>
            <a:r>
              <a:rPr lang="hu-HU" sz="1050" dirty="0">
                <a:solidFill>
                  <a:srgbClr val="008000"/>
                </a:solidFill>
                <a:latin typeface="Consolas" panose="020B0609020204030204" pitchFamily="49" charset="0"/>
              </a:rPr>
              <a:t> a</a:t>
            </a:r>
            <a:r>
              <a:rPr lang="en-US" sz="1050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en-US" sz="1050" b="1" dirty="0">
                <a:solidFill>
                  <a:srgbClr val="008000"/>
                </a:solidFill>
                <a:latin typeface="Consolas" panose="020B0609020204030204" pitchFamily="49" charset="0"/>
              </a:rPr>
              <a:t>_</a:t>
            </a:r>
            <a:r>
              <a:rPr lang="hu-HU" sz="1050" b="1" dirty="0" err="1">
                <a:solidFill>
                  <a:srgbClr val="008000"/>
                </a:solidFill>
                <a:latin typeface="Consolas" panose="020B0609020204030204" pitchFamily="49" charset="0"/>
              </a:rPr>
              <a:t>Grab</a:t>
            </a:r>
            <a:r>
              <a:rPr lang="en-US" sz="1050" b="1" dirty="0" err="1">
                <a:solidFill>
                  <a:srgbClr val="008000"/>
                </a:solidFill>
                <a:latin typeface="Consolas" panose="020B0609020204030204" pitchFamily="49" charset="0"/>
              </a:rPr>
              <a:t>Tex</a:t>
            </a:r>
            <a:r>
              <a:rPr lang="hu-HU" sz="1050" b="1" dirty="0" err="1">
                <a:solidFill>
                  <a:srgbClr val="008000"/>
                </a:solidFill>
                <a:latin typeface="Consolas" panose="020B0609020204030204" pitchFamily="49" charset="0"/>
              </a:rPr>
              <a:t>ture</a:t>
            </a:r>
            <a:r>
              <a:rPr lang="en-US" sz="1050" b="1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hu-HU" sz="1050" dirty="0" err="1">
                <a:solidFill>
                  <a:srgbClr val="008000"/>
                </a:solidFill>
                <a:latin typeface="Consolas" panose="020B0609020204030204" pitchFamily="49" charset="0"/>
              </a:rPr>
              <a:t>neven</a:t>
            </a:r>
            <a:r>
              <a:rPr lang="hu-HU" sz="1050" dirty="0">
                <a:solidFill>
                  <a:srgbClr val="008000"/>
                </a:solidFill>
                <a:latin typeface="Consolas" panose="020B0609020204030204" pitchFamily="49" charset="0"/>
              </a:rPr>
              <a:t> lesz </a:t>
            </a:r>
            <a:r>
              <a:rPr lang="hu-HU" sz="1050" dirty="0" err="1">
                <a:solidFill>
                  <a:srgbClr val="008000"/>
                </a:solidFill>
                <a:latin typeface="Consolas" panose="020B0609020204030204" pitchFamily="49" charset="0"/>
              </a:rPr>
              <a:t>elerheto</a:t>
            </a:r>
            <a:endParaRPr lang="en-US" sz="10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GrabPass</a:t>
            </a: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</a:rPr>
              <a:t>{}</a:t>
            </a:r>
            <a:endParaRPr lang="hu-HU" sz="10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hu-HU" sz="10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50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Pass</a:t>
            </a:r>
            <a:r>
              <a:rPr lang="hu-HU" sz="1050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050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// </a:t>
            </a:r>
            <a:r>
              <a:rPr lang="hu-HU" sz="1050" dirty="0" err="1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second</a:t>
            </a:r>
            <a:r>
              <a:rPr lang="hu-HU" sz="1050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hu-HU" sz="1050" dirty="0" err="1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pass</a:t>
            </a:r>
            <a:r>
              <a:rPr lang="hu-HU" sz="1050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: </a:t>
            </a:r>
            <a:r>
              <a:rPr lang="hu-HU" sz="1050" dirty="0" err="1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vertical</a:t>
            </a:r>
            <a:r>
              <a:rPr lang="hu-HU" sz="1050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 filtering</a:t>
            </a:r>
            <a:endParaRPr lang="en-US" sz="1050" dirty="0">
              <a:solidFill>
                <a:schemeClr val="bg2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50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hu-HU" sz="1050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   </a:t>
            </a:r>
            <a:r>
              <a:rPr lang="en-US" sz="1050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CGPROGRAM</a:t>
            </a:r>
            <a:r>
              <a:rPr lang="hu-HU" sz="1050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   </a:t>
            </a:r>
          </a:p>
          <a:p>
            <a:endParaRPr lang="hu-HU" sz="1050" dirty="0">
              <a:solidFill>
                <a:schemeClr val="bg2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r>
              <a:rPr lang="hu-HU" sz="1050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   </a:t>
            </a:r>
            <a:r>
              <a:rPr lang="en-US" sz="1050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// ...</a:t>
            </a:r>
            <a:r>
              <a:rPr lang="hu-HU" sz="1050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hu-HU" sz="1050" dirty="0" err="1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same</a:t>
            </a:r>
            <a:r>
              <a:rPr lang="hu-HU" sz="1050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hu-HU" sz="1050" dirty="0" err="1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as</a:t>
            </a:r>
            <a:r>
              <a:rPr lang="hu-HU" sz="1050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hu-HU" sz="1050" dirty="0" err="1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before</a:t>
            </a:r>
            <a:r>
              <a:rPr lang="hu-HU" sz="1050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hu-HU" sz="1050" dirty="0" err="1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appdata</a:t>
            </a:r>
            <a:r>
              <a:rPr lang="hu-HU" sz="1050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, v2f, vert etc.</a:t>
            </a:r>
          </a:p>
          <a:p>
            <a:r>
              <a:rPr lang="hu-HU" sz="1050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}</a:t>
            </a:r>
            <a:endParaRPr lang="en-US" sz="1050" dirty="0">
              <a:solidFill>
                <a:schemeClr val="bg2">
                  <a:lumMod val="75000"/>
                </a:schemeClr>
              </a:solidFill>
            </a:endParaRPr>
          </a:p>
          <a:p>
            <a:endParaRPr lang="en-US" sz="1050" dirty="0"/>
          </a:p>
        </p:txBody>
      </p:sp>
      <p:cxnSp>
        <p:nvCxnSpPr>
          <p:cNvPr id="6" name="Straight Arrow Connector 4"/>
          <p:cNvCxnSpPr/>
          <p:nvPr/>
        </p:nvCxnSpPr>
        <p:spPr>
          <a:xfrm flipV="1">
            <a:off x="203597" y="4727932"/>
            <a:ext cx="521494" cy="6210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927926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artalom helye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r>
              <a:rPr lang="hu-HU" sz="2800" dirty="0" err="1"/>
              <a:t>GrabPass</a:t>
            </a:r>
            <a:r>
              <a:rPr lang="hu-HU" sz="2800" dirty="0"/>
              <a:t> a </a:t>
            </a:r>
            <a:r>
              <a:rPr lang="hu-HU" sz="2800" dirty="0" err="1"/>
              <a:t>shaderben</a:t>
            </a:r>
            <a:r>
              <a:rPr lang="hu-HU" sz="2800" dirty="0"/>
              <a:t>, nem kell </a:t>
            </a:r>
            <a:r>
              <a:rPr lang="hu-HU" sz="2800" dirty="0" err="1"/>
              <a:t>rendertexture</a:t>
            </a:r>
            <a:endParaRPr lang="hu-HU" sz="2800" dirty="0"/>
          </a:p>
          <a:p>
            <a:r>
              <a:rPr lang="hu-HU" sz="2800" dirty="0"/>
              <a:t>A </a:t>
            </a:r>
            <a:r>
              <a:rPr lang="hu-HU" sz="2800" dirty="0" err="1"/>
              <a:t>Graphics.Blit</a:t>
            </a:r>
            <a:r>
              <a:rPr lang="hu-HU" sz="2800" dirty="0"/>
              <a:t> végig tudja hívni az összes </a:t>
            </a:r>
            <a:r>
              <a:rPr lang="hu-HU" sz="2800" dirty="0" err="1"/>
              <a:t>passt</a:t>
            </a:r>
            <a:endParaRPr lang="en-US" sz="2800" dirty="0"/>
          </a:p>
        </p:txBody>
      </p:sp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dirty="0"/>
              <a:t>Multi-</a:t>
            </a:r>
            <a:r>
              <a:rPr lang="hu-HU" dirty="0" err="1"/>
              <a:t>pass</a:t>
            </a:r>
            <a:r>
              <a:rPr lang="hu-HU" dirty="0"/>
              <a:t> </a:t>
            </a:r>
            <a:r>
              <a:rPr lang="hu-HU" dirty="0" err="1"/>
              <a:t>effect</a:t>
            </a:r>
            <a:r>
              <a:rPr lang="hu-HU" dirty="0"/>
              <a:t>, C# script, v. 2</a:t>
            </a:r>
            <a:endParaRPr lang="en-US" dirty="0"/>
          </a:p>
        </p:txBody>
      </p:sp>
      <p:sp>
        <p:nvSpPr>
          <p:cNvPr id="5" name="Téglalap 4"/>
          <p:cNvSpPr/>
          <p:nvPr/>
        </p:nvSpPr>
        <p:spPr>
          <a:xfrm>
            <a:off x="821531" y="3326065"/>
            <a:ext cx="8143876" cy="28392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Pass</a:t>
            </a:r>
            <a:r>
              <a:rPr lang="hu-HU" sz="1050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050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// </a:t>
            </a:r>
            <a:r>
              <a:rPr lang="hu-HU" sz="1050" dirty="0" err="1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first</a:t>
            </a:r>
            <a:r>
              <a:rPr lang="hu-HU" sz="1050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hu-HU" sz="1050" dirty="0" err="1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pass</a:t>
            </a:r>
            <a:r>
              <a:rPr lang="hu-HU" sz="1050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: </a:t>
            </a:r>
            <a:r>
              <a:rPr lang="hu-HU" sz="1050" dirty="0" err="1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horizontal</a:t>
            </a:r>
            <a:r>
              <a:rPr lang="hu-HU" sz="1050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 filtering</a:t>
            </a:r>
            <a:endParaRPr lang="en-US" sz="1050" dirty="0">
              <a:solidFill>
                <a:schemeClr val="bg2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50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hu-HU" sz="1050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   </a:t>
            </a:r>
            <a:r>
              <a:rPr lang="en-US" sz="1050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CGPROGRAM</a:t>
            </a:r>
          </a:p>
          <a:p>
            <a:endParaRPr lang="hu-HU" sz="1050" dirty="0">
              <a:solidFill>
                <a:schemeClr val="bg2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r>
              <a:rPr lang="hu-HU" sz="1050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   </a:t>
            </a:r>
            <a:r>
              <a:rPr lang="en-US" sz="1050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// ...</a:t>
            </a:r>
            <a:r>
              <a:rPr lang="hu-HU" sz="1050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hu-HU" sz="1050" dirty="0" err="1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same</a:t>
            </a:r>
            <a:r>
              <a:rPr lang="hu-HU" sz="1050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hu-HU" sz="1050" dirty="0" err="1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as</a:t>
            </a:r>
            <a:r>
              <a:rPr lang="hu-HU" sz="1050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hu-HU" sz="1050" dirty="0" err="1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before</a:t>
            </a:r>
            <a:r>
              <a:rPr lang="hu-HU" sz="1050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hu-HU" sz="1050" dirty="0" err="1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appdata</a:t>
            </a:r>
            <a:r>
              <a:rPr lang="hu-HU" sz="1050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, v2f, vert etc.</a:t>
            </a:r>
          </a:p>
          <a:p>
            <a:r>
              <a:rPr lang="hu-HU" sz="1050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}</a:t>
            </a:r>
          </a:p>
          <a:p>
            <a:endParaRPr lang="hu-HU" sz="10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50" dirty="0">
                <a:solidFill>
                  <a:srgbClr val="008000"/>
                </a:solidFill>
                <a:latin typeface="Consolas" panose="020B0609020204030204" pitchFamily="49" charset="0"/>
              </a:rPr>
              <a:t>// </a:t>
            </a:r>
            <a:r>
              <a:rPr lang="hu-HU" sz="1050" dirty="0">
                <a:solidFill>
                  <a:srgbClr val="008000"/>
                </a:solidFill>
                <a:latin typeface="Consolas" panose="020B0609020204030204" pitchFamily="49" charset="0"/>
              </a:rPr>
              <a:t>Az </a:t>
            </a:r>
            <a:r>
              <a:rPr lang="hu-HU" sz="1050" dirty="0" err="1">
                <a:solidFill>
                  <a:srgbClr val="008000"/>
                </a:solidFill>
                <a:latin typeface="Consolas" panose="020B0609020204030204" pitchFamily="49" charset="0"/>
              </a:rPr>
              <a:t>elozo</a:t>
            </a:r>
            <a:r>
              <a:rPr lang="hu-HU" sz="1050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hu-HU" sz="1050" dirty="0" err="1">
                <a:solidFill>
                  <a:srgbClr val="008000"/>
                </a:solidFill>
                <a:latin typeface="Consolas" panose="020B0609020204030204" pitchFamily="49" charset="0"/>
              </a:rPr>
              <a:t>pass</a:t>
            </a:r>
            <a:r>
              <a:rPr lang="hu-HU" sz="1050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hu-HU" sz="1050" dirty="0" err="1">
                <a:solidFill>
                  <a:srgbClr val="008000"/>
                </a:solidFill>
                <a:latin typeface="Consolas" panose="020B0609020204030204" pitchFamily="49" charset="0"/>
              </a:rPr>
              <a:t>eredmenye</a:t>
            </a:r>
            <a:r>
              <a:rPr lang="hu-HU" sz="1050" dirty="0">
                <a:solidFill>
                  <a:srgbClr val="008000"/>
                </a:solidFill>
                <a:latin typeface="Consolas" panose="020B0609020204030204" pitchFamily="49" charset="0"/>
              </a:rPr>
              <a:t> a </a:t>
            </a:r>
            <a:r>
              <a:rPr lang="hu-HU" sz="1050" dirty="0" err="1">
                <a:solidFill>
                  <a:srgbClr val="008000"/>
                </a:solidFill>
                <a:latin typeface="Consolas" panose="020B0609020204030204" pitchFamily="49" charset="0"/>
              </a:rPr>
              <a:t>kovetkezo</a:t>
            </a:r>
            <a:r>
              <a:rPr lang="hu-HU" sz="1050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hu-HU" sz="1050" dirty="0" err="1">
                <a:solidFill>
                  <a:srgbClr val="008000"/>
                </a:solidFill>
                <a:latin typeface="Consolas" panose="020B0609020204030204" pitchFamily="49" charset="0"/>
              </a:rPr>
              <a:t>passban</a:t>
            </a:r>
            <a:r>
              <a:rPr lang="hu-HU" sz="1050" dirty="0">
                <a:solidFill>
                  <a:srgbClr val="008000"/>
                </a:solidFill>
                <a:latin typeface="Consolas" panose="020B0609020204030204" pitchFamily="49" charset="0"/>
              </a:rPr>
              <a:t> a</a:t>
            </a:r>
            <a:r>
              <a:rPr lang="en-US" sz="1050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en-US" sz="1050" b="1" dirty="0">
                <a:solidFill>
                  <a:srgbClr val="008000"/>
                </a:solidFill>
                <a:latin typeface="Consolas" panose="020B0609020204030204" pitchFamily="49" charset="0"/>
              </a:rPr>
              <a:t>_</a:t>
            </a:r>
            <a:r>
              <a:rPr lang="hu-HU" sz="1050" b="1" dirty="0" err="1">
                <a:solidFill>
                  <a:srgbClr val="008000"/>
                </a:solidFill>
                <a:latin typeface="Consolas" panose="020B0609020204030204" pitchFamily="49" charset="0"/>
              </a:rPr>
              <a:t>Grab</a:t>
            </a:r>
            <a:r>
              <a:rPr lang="en-US" sz="1050" b="1" dirty="0" err="1">
                <a:solidFill>
                  <a:srgbClr val="008000"/>
                </a:solidFill>
                <a:latin typeface="Consolas" panose="020B0609020204030204" pitchFamily="49" charset="0"/>
              </a:rPr>
              <a:t>Tex</a:t>
            </a:r>
            <a:r>
              <a:rPr lang="hu-HU" sz="1050" b="1" dirty="0" err="1">
                <a:solidFill>
                  <a:srgbClr val="008000"/>
                </a:solidFill>
                <a:latin typeface="Consolas" panose="020B0609020204030204" pitchFamily="49" charset="0"/>
              </a:rPr>
              <a:t>ture</a:t>
            </a:r>
            <a:r>
              <a:rPr lang="en-US" sz="1050" b="1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hu-HU" sz="1050" dirty="0" err="1">
                <a:solidFill>
                  <a:srgbClr val="008000"/>
                </a:solidFill>
                <a:latin typeface="Consolas" panose="020B0609020204030204" pitchFamily="49" charset="0"/>
              </a:rPr>
              <a:t>neven</a:t>
            </a:r>
            <a:r>
              <a:rPr lang="hu-HU" sz="1050" dirty="0">
                <a:solidFill>
                  <a:srgbClr val="008000"/>
                </a:solidFill>
                <a:latin typeface="Consolas" panose="020B0609020204030204" pitchFamily="49" charset="0"/>
              </a:rPr>
              <a:t> lesz </a:t>
            </a:r>
            <a:r>
              <a:rPr lang="hu-HU" sz="1050" dirty="0" err="1">
                <a:solidFill>
                  <a:srgbClr val="008000"/>
                </a:solidFill>
                <a:latin typeface="Consolas" panose="020B0609020204030204" pitchFamily="49" charset="0"/>
              </a:rPr>
              <a:t>elerheto</a:t>
            </a:r>
            <a:endParaRPr lang="en-US" sz="10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GrabPass</a:t>
            </a: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</a:rPr>
              <a:t>{}</a:t>
            </a:r>
            <a:endParaRPr lang="hu-HU" sz="10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hu-HU" sz="10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50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Pass</a:t>
            </a:r>
            <a:r>
              <a:rPr lang="hu-HU" sz="1050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050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// </a:t>
            </a:r>
            <a:r>
              <a:rPr lang="hu-HU" sz="1050" dirty="0" err="1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second</a:t>
            </a:r>
            <a:r>
              <a:rPr lang="hu-HU" sz="1050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hu-HU" sz="1050" dirty="0" err="1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pass</a:t>
            </a:r>
            <a:r>
              <a:rPr lang="hu-HU" sz="1050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: </a:t>
            </a:r>
            <a:r>
              <a:rPr lang="hu-HU" sz="1050" dirty="0" err="1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vertical</a:t>
            </a:r>
            <a:r>
              <a:rPr lang="hu-HU" sz="1050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 filtering</a:t>
            </a:r>
            <a:endParaRPr lang="en-US" sz="1050" dirty="0">
              <a:solidFill>
                <a:schemeClr val="bg2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50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hu-HU" sz="1050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   </a:t>
            </a:r>
            <a:r>
              <a:rPr lang="en-US" sz="1050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CGPROGRAM</a:t>
            </a:r>
            <a:r>
              <a:rPr lang="hu-HU" sz="1050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   </a:t>
            </a:r>
          </a:p>
          <a:p>
            <a:endParaRPr lang="hu-HU" sz="1050" dirty="0">
              <a:solidFill>
                <a:schemeClr val="bg2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r>
              <a:rPr lang="hu-HU" sz="1050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   </a:t>
            </a:r>
            <a:r>
              <a:rPr lang="en-US" sz="1050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// ...</a:t>
            </a:r>
            <a:r>
              <a:rPr lang="hu-HU" sz="1050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hu-HU" sz="1050" dirty="0" err="1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same</a:t>
            </a:r>
            <a:r>
              <a:rPr lang="hu-HU" sz="1050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hu-HU" sz="1050" dirty="0" err="1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as</a:t>
            </a:r>
            <a:r>
              <a:rPr lang="hu-HU" sz="1050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hu-HU" sz="1050" dirty="0" err="1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before</a:t>
            </a:r>
            <a:r>
              <a:rPr lang="hu-HU" sz="1050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hu-HU" sz="1050" dirty="0" err="1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appdata</a:t>
            </a:r>
            <a:r>
              <a:rPr lang="hu-HU" sz="1050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, v2f, vert etc.</a:t>
            </a:r>
          </a:p>
          <a:p>
            <a:r>
              <a:rPr lang="hu-HU" sz="1050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</a:rPr>
              <a:t>}</a:t>
            </a:r>
            <a:endParaRPr lang="en-US" sz="1050" dirty="0">
              <a:solidFill>
                <a:schemeClr val="bg2">
                  <a:lumMod val="75000"/>
                </a:schemeClr>
              </a:solidFill>
            </a:endParaRPr>
          </a:p>
          <a:p>
            <a:endParaRPr lang="en-US" sz="1050" dirty="0"/>
          </a:p>
        </p:txBody>
      </p:sp>
      <p:cxnSp>
        <p:nvCxnSpPr>
          <p:cNvPr id="6" name="Straight Arrow Connector 4"/>
          <p:cNvCxnSpPr/>
          <p:nvPr/>
        </p:nvCxnSpPr>
        <p:spPr>
          <a:xfrm flipV="1">
            <a:off x="203597" y="4727932"/>
            <a:ext cx="521494" cy="6210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8"/>
          <p:cNvSpPr txBox="1"/>
          <p:nvPr/>
        </p:nvSpPr>
        <p:spPr>
          <a:xfrm>
            <a:off x="5290039" y="5106427"/>
            <a:ext cx="3675368" cy="71558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hu-HU" sz="1350" dirty="0"/>
              <a:t>Cseréljük le a </a:t>
            </a:r>
            <a:r>
              <a:rPr lang="hu-HU" sz="1350" b="1" dirty="0"/>
              <a:t>_</a:t>
            </a:r>
            <a:r>
              <a:rPr lang="hu-HU" sz="1350" b="1" dirty="0" err="1"/>
              <a:t>MainTex</a:t>
            </a:r>
            <a:r>
              <a:rPr lang="hu-HU" sz="1350" dirty="0"/>
              <a:t> -et </a:t>
            </a:r>
            <a:r>
              <a:rPr lang="hu-HU" sz="1350" b="1" dirty="0"/>
              <a:t>_</a:t>
            </a:r>
            <a:r>
              <a:rPr lang="hu-HU" sz="1350" b="1" dirty="0" err="1"/>
              <a:t>GrabTexture</a:t>
            </a:r>
            <a:r>
              <a:rPr lang="hu-HU" sz="1350" dirty="0"/>
              <a:t> re és a </a:t>
            </a:r>
            <a:r>
              <a:rPr lang="hu-HU" sz="1350" b="1" dirty="0"/>
              <a:t>_</a:t>
            </a:r>
            <a:r>
              <a:rPr lang="hu-HU" sz="1350" b="1" dirty="0" err="1"/>
              <a:t>MainTex_TexelSize</a:t>
            </a:r>
            <a:r>
              <a:rPr lang="hu-HU" sz="1350" dirty="0"/>
              <a:t> -t </a:t>
            </a:r>
            <a:r>
              <a:rPr lang="en-US" sz="1350" b="1" dirty="0"/>
              <a:t>_</a:t>
            </a:r>
            <a:r>
              <a:rPr lang="en-US" sz="1350" b="1" dirty="0" err="1"/>
              <a:t>GrabTexture_TexelSize</a:t>
            </a:r>
            <a:r>
              <a:rPr lang="hu-HU" sz="1350" dirty="0"/>
              <a:t> –</a:t>
            </a:r>
            <a:r>
              <a:rPr lang="hu-HU" sz="1350" dirty="0" err="1"/>
              <a:t>ra</a:t>
            </a:r>
            <a:r>
              <a:rPr lang="hu-HU" sz="1350" dirty="0"/>
              <a:t> a </a:t>
            </a:r>
            <a:r>
              <a:rPr lang="hu-HU" sz="1350" dirty="0" err="1"/>
              <a:t>GrabPass</a:t>
            </a:r>
            <a:r>
              <a:rPr lang="hu-HU" sz="1350" dirty="0"/>
              <a:t> utáni </a:t>
            </a:r>
            <a:r>
              <a:rPr lang="hu-HU" sz="1350" dirty="0" err="1"/>
              <a:t>pass-ban</a:t>
            </a:r>
            <a:endParaRPr lang="hu-HU" sz="1350" b="1" dirty="0"/>
          </a:p>
        </p:txBody>
      </p:sp>
      <p:sp>
        <p:nvSpPr>
          <p:cNvPr id="9" name="Téglalap 8"/>
          <p:cNvSpPr/>
          <p:nvPr/>
        </p:nvSpPr>
        <p:spPr>
          <a:xfrm>
            <a:off x="3775471" y="2786316"/>
            <a:ext cx="5257800" cy="219290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rgbClr val="0000FF"/>
                </a:solidFill>
                <a:latin typeface="Consolas" panose="020B0609020204030204" pitchFamily="49" charset="0"/>
              </a:rPr>
              <a:t>sampler2D</a:t>
            </a: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50" b="1" dirty="0">
                <a:solidFill>
                  <a:srgbClr val="FF0000"/>
                </a:solidFill>
                <a:latin typeface="Consolas" panose="020B0609020204030204" pitchFamily="49" charset="0"/>
              </a:rPr>
              <a:t>_</a:t>
            </a:r>
            <a:r>
              <a:rPr lang="en-US" sz="105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GrabTexture</a:t>
            </a: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050" dirty="0">
                <a:solidFill>
                  <a:srgbClr val="0000FF"/>
                </a:solidFill>
                <a:latin typeface="Consolas" panose="020B0609020204030204" pitchFamily="49" charset="0"/>
              </a:rPr>
              <a:t>float4</a:t>
            </a: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50" b="1" dirty="0">
                <a:solidFill>
                  <a:srgbClr val="FF0000"/>
                </a:solidFill>
                <a:latin typeface="Consolas" panose="020B0609020204030204" pitchFamily="49" charset="0"/>
              </a:rPr>
              <a:t>_</a:t>
            </a:r>
            <a:r>
              <a:rPr lang="en-US" sz="105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GrabTexture_TexelSize</a:t>
            </a: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05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boxKernelWidth</a:t>
            </a: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en-US" sz="10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50" dirty="0">
                <a:solidFill>
                  <a:srgbClr val="0000FF"/>
                </a:solidFill>
                <a:latin typeface="Consolas" panose="020B0609020204030204" pitchFamily="49" charset="0"/>
              </a:rPr>
              <a:t>float4</a:t>
            </a: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</a:rPr>
              <a:t> frag(v2f </a:t>
            </a:r>
            <a:r>
              <a:rPr lang="en-US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</a:rPr>
              <a:t>) : </a:t>
            </a:r>
            <a:r>
              <a:rPr lang="en-US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SV_Target</a:t>
            </a: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hu-HU" sz="1050" dirty="0">
                <a:solidFill>
                  <a:srgbClr val="0000FF"/>
                </a:solidFill>
                <a:latin typeface="Consolas" panose="020B0609020204030204" pitchFamily="49" charset="0"/>
              </a:rPr>
              <a:t>   </a:t>
            </a:r>
            <a:r>
              <a:rPr lang="en-US" sz="1050" dirty="0">
                <a:solidFill>
                  <a:srgbClr val="0000FF"/>
                </a:solidFill>
                <a:latin typeface="Consolas" panose="020B0609020204030204" pitchFamily="49" charset="0"/>
              </a:rPr>
              <a:t>float4</a:t>
            </a: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</a:rPr>
              <a:t> col = </a:t>
            </a:r>
            <a:r>
              <a:rPr lang="en-US" sz="1050" dirty="0">
                <a:solidFill>
                  <a:srgbClr val="0000FF"/>
                </a:solidFill>
                <a:latin typeface="Consolas" panose="020B0609020204030204" pitchFamily="49" charset="0"/>
              </a:rPr>
              <a:t>float4</a:t>
            </a: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</a:rPr>
              <a:t>(0,0,0,0);</a:t>
            </a:r>
          </a:p>
          <a:p>
            <a:r>
              <a:rPr lang="hu-HU" sz="1050" dirty="0">
                <a:solidFill>
                  <a:srgbClr val="0000FF"/>
                </a:solidFill>
                <a:latin typeface="Consolas" panose="020B0609020204030204" pitchFamily="49" charset="0"/>
              </a:rPr>
              <a:t>   </a:t>
            </a:r>
            <a:r>
              <a:rPr lang="en-US" sz="1050" dirty="0">
                <a:solidFill>
                  <a:srgbClr val="0000FF"/>
                </a:solidFill>
                <a:latin typeface="Consolas" panose="020B0609020204030204" pitchFamily="49" charset="0"/>
              </a:rPr>
              <a:t>float</a:t>
            </a: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</a:rPr>
              <a:t> weight = 1.0 / (</a:t>
            </a:r>
            <a:r>
              <a:rPr lang="en-US" sz="1050" dirty="0">
                <a:solidFill>
                  <a:srgbClr val="0000FF"/>
                </a:solidFill>
                <a:latin typeface="Consolas" panose="020B0609020204030204" pitchFamily="49" charset="0"/>
              </a:rPr>
              <a:t>float</a:t>
            </a: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r>
              <a:rPr lang="en-US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boxKernelWidth</a:t>
            </a: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sz="1050" dirty="0">
                <a:solidFill>
                  <a:srgbClr val="008000"/>
                </a:solidFill>
                <a:latin typeface="Consolas" panose="020B0609020204030204" pitchFamily="49" charset="0"/>
              </a:rPr>
              <a:t>// weight is constant</a:t>
            </a:r>
            <a:endParaRPr lang="en-US" sz="10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hu-HU" sz="1050" dirty="0">
                <a:solidFill>
                  <a:srgbClr val="0000FF"/>
                </a:solidFill>
                <a:latin typeface="Consolas" panose="020B0609020204030204" pitchFamily="49" charset="0"/>
              </a:rPr>
              <a:t>   </a:t>
            </a:r>
            <a:r>
              <a:rPr lang="en-US" sz="105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05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</a:rPr>
              <a:t> v = -</a:t>
            </a:r>
            <a:r>
              <a:rPr lang="en-US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boxKernelWidth</a:t>
            </a: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</a:rPr>
              <a:t> / 2; v &lt;= </a:t>
            </a:r>
            <a:r>
              <a:rPr lang="en-US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boxKernelWidth</a:t>
            </a: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</a:rPr>
              <a:t> / 2; ++v) {</a:t>
            </a:r>
            <a:endParaRPr lang="hu-HU" sz="10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hu-HU" sz="105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</a:rPr>
              <a:t>col += weight *tex2D(</a:t>
            </a:r>
            <a:r>
              <a:rPr lang="en-US" sz="1050" b="1" dirty="0">
                <a:solidFill>
                  <a:srgbClr val="FF0000"/>
                </a:solidFill>
                <a:latin typeface="Consolas" panose="020B0609020204030204" pitchFamily="49" charset="0"/>
              </a:rPr>
              <a:t>_</a:t>
            </a:r>
            <a:r>
              <a:rPr lang="en-US" sz="105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GrabTexture</a:t>
            </a: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hu-HU" sz="105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i.uv</a:t>
            </a: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endParaRPr lang="hu-HU" sz="10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hu-HU" sz="105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     </a:t>
            </a:r>
            <a:r>
              <a:rPr lang="en-US" sz="1050" dirty="0">
                <a:solidFill>
                  <a:srgbClr val="0000FF"/>
                </a:solidFill>
                <a:latin typeface="Consolas" panose="020B0609020204030204" pitchFamily="49" charset="0"/>
              </a:rPr>
              <a:t>float2</a:t>
            </a: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</a:rPr>
              <a:t>(0, v*</a:t>
            </a:r>
            <a:r>
              <a:rPr lang="en-US" sz="1050" b="1" dirty="0">
                <a:solidFill>
                  <a:srgbClr val="FF0000"/>
                </a:solidFill>
                <a:latin typeface="Consolas" panose="020B0609020204030204" pitchFamily="49" charset="0"/>
              </a:rPr>
              <a:t>_</a:t>
            </a:r>
            <a:r>
              <a:rPr lang="en-US" sz="105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GrabTexture_TexelSize</a:t>
            </a:r>
            <a:r>
              <a:rPr lang="en-US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.y</a:t>
            </a: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  <a:p>
            <a:r>
              <a:rPr lang="hu-HU" sz="1050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hu-HU" sz="1050" dirty="0">
                <a:solidFill>
                  <a:srgbClr val="0000FF"/>
                </a:solidFill>
                <a:latin typeface="Consolas" panose="020B0609020204030204" pitchFamily="49" charset="0"/>
              </a:rPr>
              <a:t>   </a:t>
            </a:r>
            <a:r>
              <a:rPr lang="en-US" sz="105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</a:rPr>
              <a:t> col;</a:t>
            </a:r>
          </a:p>
          <a:p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415694734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Függőleges tükrözés</a:t>
            </a:r>
            <a:endParaRPr lang="en-US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A </a:t>
            </a:r>
            <a:r>
              <a:rPr lang="hu-HU" dirty="0" err="1"/>
              <a:t>GrabPass</a:t>
            </a:r>
            <a:r>
              <a:rPr lang="hu-HU" dirty="0"/>
              <a:t> néha tükrözi a képet</a:t>
            </a:r>
          </a:p>
          <a:p>
            <a:pPr lvl="1"/>
            <a:r>
              <a:rPr lang="hu-HU" dirty="0"/>
              <a:t>Az egyes platformokon más a kép origója (pl. </a:t>
            </a:r>
            <a:r>
              <a:rPr lang="hu-HU" dirty="0" err="1"/>
              <a:t>OpenGL</a:t>
            </a:r>
            <a:r>
              <a:rPr lang="hu-HU" dirty="0"/>
              <a:t> </a:t>
            </a:r>
            <a:r>
              <a:rPr lang="hu-HU" dirty="0" err="1"/>
              <a:t>default</a:t>
            </a:r>
            <a:r>
              <a:rPr lang="hu-HU" dirty="0"/>
              <a:t>: bal alsó, </a:t>
            </a:r>
            <a:r>
              <a:rPr lang="hu-HU" dirty="0" err="1"/>
              <a:t>DirectX</a:t>
            </a:r>
            <a:r>
              <a:rPr lang="hu-HU" dirty="0"/>
              <a:t>: bal felső)</a:t>
            </a:r>
          </a:p>
          <a:p>
            <a:r>
              <a:rPr lang="hu-HU" dirty="0"/>
              <a:t>Ha ez történik, tükrözzük manuálisan</a:t>
            </a:r>
            <a:endParaRPr lang="en-US" dirty="0"/>
          </a:p>
        </p:txBody>
      </p:sp>
      <p:sp>
        <p:nvSpPr>
          <p:cNvPr id="4" name="Téglalap 3"/>
          <p:cNvSpPr/>
          <p:nvPr/>
        </p:nvSpPr>
        <p:spPr>
          <a:xfrm>
            <a:off x="771525" y="3900421"/>
            <a:ext cx="384333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50" dirty="0">
                <a:solidFill>
                  <a:srgbClr val="808080"/>
                </a:solidFill>
                <a:latin typeface="Consolas" panose="020B0609020204030204" pitchFamily="49" charset="0"/>
              </a:rPr>
              <a:t>#if</a:t>
            </a:r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</a:rPr>
              <a:t> UNITY_UV_STARTS_AT_TOP</a:t>
            </a:r>
          </a:p>
          <a:p>
            <a:r>
              <a:rPr lang="hu-HU" sz="1350" dirty="0">
                <a:solidFill>
                  <a:srgbClr val="0000FF"/>
                </a:solidFill>
                <a:latin typeface="Consolas" panose="020B0609020204030204" pitchFamily="49" charset="0"/>
              </a:rPr>
              <a:t>   </a:t>
            </a:r>
            <a:r>
              <a:rPr lang="en-US" sz="135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</a:rPr>
              <a:t> (_</a:t>
            </a:r>
            <a:r>
              <a:rPr lang="en-US" sz="1350" dirty="0" err="1">
                <a:solidFill>
                  <a:srgbClr val="000000"/>
                </a:solidFill>
                <a:latin typeface="Consolas" panose="020B0609020204030204" pitchFamily="49" charset="0"/>
              </a:rPr>
              <a:t>GrabTexture_TexelSize.y</a:t>
            </a:r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</a:rPr>
              <a:t> &lt; 0)</a:t>
            </a:r>
          </a:p>
          <a:p>
            <a:r>
              <a:rPr lang="hu-HU" sz="135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sz="1350" dirty="0" err="1">
                <a:solidFill>
                  <a:srgbClr val="000000"/>
                </a:solidFill>
                <a:latin typeface="Consolas" panose="020B0609020204030204" pitchFamily="49" charset="0"/>
              </a:rPr>
              <a:t>i.uv.y</a:t>
            </a:r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</a:rPr>
              <a:t> = 1 - </a:t>
            </a:r>
            <a:r>
              <a:rPr lang="en-US" sz="1350" dirty="0" err="1">
                <a:solidFill>
                  <a:srgbClr val="000000"/>
                </a:solidFill>
                <a:latin typeface="Consolas" panose="020B0609020204030204" pitchFamily="49" charset="0"/>
              </a:rPr>
              <a:t>i.uv.y</a:t>
            </a:r>
            <a:r>
              <a:rPr lang="en-US" sz="135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350" dirty="0">
                <a:solidFill>
                  <a:srgbClr val="808080"/>
                </a:solidFill>
                <a:latin typeface="Consolas" panose="020B0609020204030204" pitchFamily="49" charset="0"/>
              </a:rPr>
              <a:t>#</a:t>
            </a:r>
            <a:r>
              <a:rPr lang="en-US" sz="1350" dirty="0" err="1">
                <a:solidFill>
                  <a:srgbClr val="808080"/>
                </a:solidFill>
                <a:latin typeface="Consolas" panose="020B0609020204030204" pitchFamily="49" charset="0"/>
              </a:rPr>
              <a:t>endif</a:t>
            </a:r>
            <a:endParaRPr lang="en-US" sz="1350" dirty="0"/>
          </a:p>
        </p:txBody>
      </p:sp>
      <p:pic>
        <p:nvPicPr>
          <p:cNvPr id="6" name="Kép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9809" y="4149080"/>
            <a:ext cx="3725541" cy="2250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92000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Feladat</a:t>
            </a:r>
            <a:endParaRPr lang="en-US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467544" y="1207293"/>
            <a:ext cx="8363272" cy="4525963"/>
          </a:xfrm>
        </p:spPr>
        <p:txBody>
          <a:bodyPr/>
          <a:lstStyle/>
          <a:p>
            <a:r>
              <a:rPr lang="hu-HU" dirty="0"/>
              <a:t>Bloom (ragyogás) effekt</a:t>
            </a:r>
          </a:p>
          <a:p>
            <a:r>
              <a:rPr lang="hu-HU" dirty="0"/>
              <a:t>Többmenetes </a:t>
            </a:r>
            <a:r>
              <a:rPr lang="hu-HU" dirty="0" err="1"/>
              <a:t>renderelés</a:t>
            </a:r>
            <a:endParaRPr lang="hu-HU" dirty="0"/>
          </a:p>
          <a:p>
            <a:pPr marL="971550" lvl="1" indent="-514350">
              <a:buFont typeface="+mj-lt"/>
              <a:buAutoNum type="arabicPeriod"/>
            </a:pPr>
            <a:r>
              <a:rPr lang="hu-HU" dirty="0"/>
              <a:t>Válogassuk ki a fényes pixeleket (</a:t>
            </a:r>
            <a:r>
              <a:rPr lang="hu-HU" dirty="0" err="1"/>
              <a:t>luminancia</a:t>
            </a:r>
            <a:r>
              <a:rPr lang="hu-HU" dirty="0"/>
              <a:t> nagy)</a:t>
            </a:r>
          </a:p>
          <a:p>
            <a:pPr marL="971550" lvl="1" indent="-514350">
              <a:buFont typeface="+mj-lt"/>
              <a:buAutoNum type="arabicPeriod"/>
            </a:pPr>
            <a:r>
              <a:rPr lang="hu-HU" dirty="0"/>
              <a:t>Mossuk el az előző képet</a:t>
            </a:r>
          </a:p>
          <a:p>
            <a:pPr marL="971550" lvl="1" indent="-514350">
              <a:buFont typeface="+mj-lt"/>
              <a:buAutoNum type="arabicPeriod"/>
            </a:pPr>
            <a:r>
              <a:rPr lang="hu-HU" dirty="0"/>
              <a:t>Adjuk hozzá az elmosott fényes pixeleket az eredeti képhez</a:t>
            </a:r>
            <a:endParaRPr lang="en-US" dirty="0"/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091" y="4365579"/>
            <a:ext cx="2365785" cy="2311787"/>
          </a:xfrm>
          <a:prstGeom prst="rect">
            <a:avLst/>
          </a:prstGeom>
        </p:spPr>
      </p:pic>
      <p:pic>
        <p:nvPicPr>
          <p:cNvPr id="5" name="Kép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7547" y="4365104"/>
            <a:ext cx="2397087" cy="2342452"/>
          </a:xfrm>
          <a:prstGeom prst="rect">
            <a:avLst/>
          </a:prstGeom>
        </p:spPr>
      </p:pic>
      <p:pic>
        <p:nvPicPr>
          <p:cNvPr id="6" name="Kép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8305" y="4365104"/>
            <a:ext cx="2390119" cy="2342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04279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Mélységalapú effektek</a:t>
            </a:r>
            <a:endParaRPr lang="en-US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446856" y="1310034"/>
            <a:ext cx="8229600" cy="4525963"/>
          </a:xfrm>
        </p:spPr>
        <p:txBody>
          <a:bodyPr>
            <a:normAutofit/>
          </a:bodyPr>
          <a:lstStyle/>
          <a:p>
            <a:r>
              <a:rPr lang="hu-HU" sz="2000" dirty="0"/>
              <a:t>Új C# </a:t>
            </a:r>
            <a:r>
              <a:rPr lang="hu-HU" sz="2000" dirty="0" err="1"/>
              <a:t>szkript</a:t>
            </a:r>
            <a:r>
              <a:rPr lang="hu-HU" sz="2000" dirty="0"/>
              <a:t> és Image </a:t>
            </a:r>
            <a:r>
              <a:rPr lang="hu-HU" sz="2000" dirty="0" err="1"/>
              <a:t>Effect</a:t>
            </a:r>
            <a:r>
              <a:rPr lang="hu-HU" sz="2000" dirty="0"/>
              <a:t> </a:t>
            </a:r>
            <a:r>
              <a:rPr lang="hu-HU" sz="2000" dirty="0" err="1"/>
              <a:t>Shader</a:t>
            </a:r>
            <a:endParaRPr lang="hu-HU" sz="2000" dirty="0"/>
          </a:p>
          <a:p>
            <a:pPr lvl="1"/>
            <a:r>
              <a:rPr lang="hu-HU" sz="1800" dirty="0" err="1"/>
              <a:t>DepthEffect</a:t>
            </a:r>
            <a:r>
              <a:rPr lang="hu-HU" sz="1800" dirty="0"/>
              <a:t>, </a:t>
            </a:r>
            <a:r>
              <a:rPr lang="hu-HU" sz="1800" dirty="0" err="1"/>
              <a:t>DepthEffectShader</a:t>
            </a:r>
            <a:endParaRPr lang="hu-HU" sz="1800" dirty="0"/>
          </a:p>
          <a:p>
            <a:pPr lvl="1"/>
            <a:endParaRPr lang="hu-HU" sz="1800" dirty="0"/>
          </a:p>
          <a:p>
            <a:r>
              <a:rPr lang="hu-HU" sz="2000" dirty="0"/>
              <a:t>C# </a:t>
            </a:r>
            <a:r>
              <a:rPr lang="hu-HU" sz="2000" dirty="0" err="1"/>
              <a:t>szkript</a:t>
            </a:r>
            <a:r>
              <a:rPr lang="hu-HU" sz="2000" dirty="0"/>
              <a:t> váza a korábbiakkal megegyezik</a:t>
            </a:r>
          </a:p>
          <a:p>
            <a:r>
              <a:rPr lang="hu-HU" sz="2000" dirty="0"/>
              <a:t>Start-</a:t>
            </a:r>
            <a:r>
              <a:rPr lang="hu-HU" sz="2000" dirty="0" err="1"/>
              <a:t>ban</a:t>
            </a:r>
            <a:r>
              <a:rPr lang="hu-HU" sz="2000" dirty="0"/>
              <a:t> leellenőrizzük, hogy támogatott-e a mélység textúrába </a:t>
            </a:r>
            <a:r>
              <a:rPr lang="hu-HU" sz="2000" dirty="0" err="1"/>
              <a:t>renderelése</a:t>
            </a:r>
            <a:r>
              <a:rPr lang="hu-HU" sz="2000" dirty="0"/>
              <a:t> és beállítjuk, hogy a kamera </a:t>
            </a:r>
            <a:r>
              <a:rPr lang="hu-HU" sz="2000" dirty="0" err="1"/>
              <a:t>rendereljen</a:t>
            </a:r>
            <a:r>
              <a:rPr lang="hu-HU" sz="2000" dirty="0"/>
              <a:t> mélységképet</a:t>
            </a:r>
            <a:endParaRPr lang="en-US" sz="2000" dirty="0"/>
          </a:p>
        </p:txBody>
      </p:sp>
      <p:sp>
        <p:nvSpPr>
          <p:cNvPr id="4" name="Téglalap 3"/>
          <p:cNvSpPr/>
          <p:nvPr/>
        </p:nvSpPr>
        <p:spPr>
          <a:xfrm>
            <a:off x="251520" y="3652569"/>
            <a:ext cx="8629552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void Start()</a:t>
            </a:r>
            <a:r>
              <a:rPr lang="hu-HU" sz="16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hu-HU" sz="1600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sz="16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shader</a:t>
            </a:r>
            <a:r>
              <a:rPr lang="en-US" sz="16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= </a:t>
            </a:r>
            <a:r>
              <a:rPr lang="en-US" sz="16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Shader.Find</a:t>
            </a:r>
            <a:r>
              <a:rPr lang="en-US" sz="16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("Custom/</a:t>
            </a:r>
            <a:r>
              <a:rPr lang="en-US" sz="16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DepthEffectsShader</a:t>
            </a:r>
            <a:r>
              <a:rPr lang="en-US" sz="16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");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hu-HU" sz="16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endParaRPr lang="hu-HU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hu-HU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!</a:t>
            </a:r>
            <a:r>
              <a:rPr lang="en-US" sz="1600" dirty="0" err="1">
                <a:solidFill>
                  <a:srgbClr val="2B91AF"/>
                </a:solidFill>
                <a:latin typeface="Consolas" panose="020B0609020204030204" pitchFamily="49" charset="0"/>
              </a:rPr>
              <a:t>SystemInfo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.SupportsRenderTextureFormat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2B91AF"/>
                </a:solidFill>
                <a:latin typeface="Consolas" panose="020B0609020204030204" pitchFamily="49" charset="0"/>
              </a:rPr>
              <a:t>RenderTextureFormat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.Depth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endParaRPr lang="hu-HU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hu-HU" sz="1600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r>
              <a:rPr lang="hu-HU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hu-HU" sz="1600" dirty="0">
                <a:solidFill>
                  <a:srgbClr val="2B91AF"/>
                </a:solidFill>
                <a:latin typeface="Consolas" panose="020B0609020204030204" pitchFamily="49" charset="0"/>
              </a:rPr>
              <a:t>      </a:t>
            </a:r>
            <a:r>
              <a:rPr lang="en-US" sz="1600" dirty="0" err="1">
                <a:solidFill>
                  <a:srgbClr val="2B91AF"/>
                </a:solidFill>
                <a:latin typeface="Consolas" panose="020B0609020204030204" pitchFamily="49" charset="0"/>
              </a:rPr>
              <a:t>Debug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.LogWarning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</a:rPr>
              <a:t>"Depth rendering is not supported"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enabled =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false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}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GetComponent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</a:rPr>
              <a:t>Camera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&gt;().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depthTextureMode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|= </a:t>
            </a:r>
            <a:r>
              <a:rPr lang="en-US" sz="1600" dirty="0" err="1">
                <a:solidFill>
                  <a:srgbClr val="2B91AF"/>
                </a:solidFill>
                <a:latin typeface="Consolas" panose="020B0609020204030204" pitchFamily="49" charset="0"/>
              </a:rPr>
              <a:t>DepthTextureMode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.Depth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sz="16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CreateMaterial</a:t>
            </a:r>
            <a:r>
              <a:rPr lang="en-US" sz="16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sz="16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}</a:t>
            </a:r>
            <a:endParaRPr lang="en-US" sz="16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96827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Mélységkirajzoló</a:t>
            </a:r>
            <a:r>
              <a:rPr lang="hu-HU" dirty="0"/>
              <a:t> </a:t>
            </a:r>
            <a:r>
              <a:rPr lang="hu-HU" dirty="0" err="1"/>
              <a:t>shader</a:t>
            </a:r>
            <a:endParaRPr lang="en-US" dirty="0"/>
          </a:p>
        </p:txBody>
      </p:sp>
      <p:sp>
        <p:nvSpPr>
          <p:cNvPr id="4" name="Téglalap 3"/>
          <p:cNvSpPr/>
          <p:nvPr/>
        </p:nvSpPr>
        <p:spPr>
          <a:xfrm>
            <a:off x="755576" y="1700808"/>
            <a:ext cx="4572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sampler2D _</a:t>
            </a:r>
            <a:r>
              <a:rPr lang="en-US" sz="1600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MainTex</a:t>
            </a:r>
            <a:r>
              <a:rPr lang="en-US" sz="16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sampler2D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_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CameraDepthTexture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en-US" sz="1600" dirty="0"/>
          </a:p>
        </p:txBody>
      </p:sp>
      <p:sp>
        <p:nvSpPr>
          <p:cNvPr id="5" name="Téglalap 4"/>
          <p:cNvSpPr/>
          <p:nvPr/>
        </p:nvSpPr>
        <p:spPr>
          <a:xfrm>
            <a:off x="765598" y="2541091"/>
            <a:ext cx="8190656" cy="26161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float4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frag</a:t>
            </a:r>
            <a:r>
              <a:rPr lang="hu-HU" sz="1600" dirty="0">
                <a:solidFill>
                  <a:srgbClr val="000000"/>
                </a:solidFill>
                <a:latin typeface="Consolas" panose="020B0609020204030204" pitchFamily="49" charset="0"/>
              </a:rPr>
              <a:t>_</a:t>
            </a:r>
            <a:r>
              <a:rPr lang="hu-HU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showdepth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(v2f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) :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SV_Target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hu-HU" sz="1600" dirty="0">
                <a:solidFill>
                  <a:srgbClr val="0000FF"/>
                </a:solidFill>
                <a:latin typeface="Consolas" panose="020B0609020204030204" pitchFamily="49" charset="0"/>
              </a:rPr>
              <a:t> 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float4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col;</a:t>
            </a:r>
          </a:p>
          <a:p>
            <a:r>
              <a:rPr lang="hu-HU" sz="1600" dirty="0">
                <a:solidFill>
                  <a:srgbClr val="0000FF"/>
                </a:solidFill>
                <a:latin typeface="Consolas" panose="020B0609020204030204" pitchFamily="49" charset="0"/>
              </a:rPr>
              <a:t> 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float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d = Linear01Depth(tex2D(_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CameraDepthTexture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i.uv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).x);</a:t>
            </a:r>
          </a:p>
          <a:p>
            <a:r>
              <a:rPr lang="hu-HU" sz="1600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d *= 10; </a:t>
            </a:r>
            <a:r>
              <a:rPr lang="en-US" sz="1600" dirty="0">
                <a:solidFill>
                  <a:srgbClr val="008000"/>
                </a:solidFill>
                <a:latin typeface="Consolas" panose="020B0609020204030204" pitchFamily="49" charset="0"/>
              </a:rPr>
              <a:t>// </a:t>
            </a:r>
            <a:r>
              <a:rPr lang="en-US" sz="1600" dirty="0" err="1">
                <a:solidFill>
                  <a:srgbClr val="008000"/>
                </a:solidFill>
                <a:latin typeface="Consolas" panose="020B0609020204030204" pitchFamily="49" charset="0"/>
              </a:rPr>
              <a:t>hogy</a:t>
            </a:r>
            <a:r>
              <a:rPr lang="en-US" sz="1600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8000"/>
                </a:solidFill>
                <a:latin typeface="Consolas" panose="020B0609020204030204" pitchFamily="49" charset="0"/>
              </a:rPr>
              <a:t>lássunk</a:t>
            </a:r>
            <a:r>
              <a:rPr lang="en-US" sz="1600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8000"/>
                </a:solidFill>
                <a:latin typeface="Consolas" panose="020B0609020204030204" pitchFamily="49" charset="0"/>
              </a:rPr>
              <a:t>valamit</a:t>
            </a:r>
            <a:r>
              <a:rPr lang="en-US" sz="1600" dirty="0">
                <a:solidFill>
                  <a:srgbClr val="008000"/>
                </a:solidFill>
                <a:latin typeface="Consolas" panose="020B0609020204030204" pitchFamily="49" charset="0"/>
              </a:rPr>
              <a:t>, ha </a:t>
            </a:r>
            <a:r>
              <a:rPr lang="en-US" sz="1600" dirty="0" err="1">
                <a:solidFill>
                  <a:srgbClr val="008000"/>
                </a:solidFill>
                <a:latin typeface="Consolas" panose="020B0609020204030204" pitchFamily="49" charset="0"/>
              </a:rPr>
              <a:t>kirajzoljuk</a:t>
            </a:r>
            <a:r>
              <a:rPr lang="en-US" sz="1600" dirty="0">
                <a:solidFill>
                  <a:srgbClr val="008000"/>
                </a:solidFill>
                <a:latin typeface="Consolas" panose="020B0609020204030204" pitchFamily="49" charset="0"/>
              </a:rPr>
              <a:t> a </a:t>
            </a:r>
            <a:r>
              <a:rPr lang="en-US" sz="1600" dirty="0" err="1">
                <a:solidFill>
                  <a:srgbClr val="008000"/>
                </a:solidFill>
                <a:latin typeface="Consolas" panose="020B0609020204030204" pitchFamily="49" charset="0"/>
              </a:rPr>
              <a:t>mélységképet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hu-HU" sz="1600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col.rgb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= d;</a:t>
            </a:r>
          </a:p>
          <a:p>
            <a:r>
              <a:rPr lang="hu-HU" sz="1600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col.a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= 1;</a:t>
            </a:r>
          </a:p>
          <a:p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hu-HU" sz="1600" dirty="0">
                <a:solidFill>
                  <a:srgbClr val="0000FF"/>
                </a:solidFill>
                <a:latin typeface="Consolas" panose="020B0609020204030204" pitchFamily="49" charset="0"/>
              </a:rPr>
              <a:t> 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col;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1600" dirty="0"/>
          </a:p>
        </p:txBody>
      </p:sp>
      <p:pic>
        <p:nvPicPr>
          <p:cNvPr id="6" name="Kép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4088" y="4077072"/>
            <a:ext cx="3427685" cy="2529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0573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Mélységalapú éldetektálás</a:t>
            </a:r>
            <a:endParaRPr lang="en-US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457200" y="1450635"/>
            <a:ext cx="8229600" cy="4525963"/>
          </a:xfrm>
        </p:spPr>
        <p:txBody>
          <a:bodyPr>
            <a:normAutofit/>
          </a:bodyPr>
          <a:lstStyle/>
          <a:p>
            <a:r>
              <a:rPr lang="hu-HU" sz="2400" dirty="0"/>
              <a:t>Él: nagy változás a mélységben</a:t>
            </a:r>
          </a:p>
          <a:p>
            <a:r>
              <a:rPr lang="hu-HU" sz="2400" dirty="0"/>
              <a:t>Leegyszerűsített változat:</a:t>
            </a:r>
          </a:p>
          <a:p>
            <a:pPr marL="0" indent="0">
              <a:spcBef>
                <a:spcPts val="0"/>
              </a:spcBef>
              <a:buNone/>
            </a:pPr>
            <a:endParaRPr lang="hu-HU" sz="2400" dirty="0"/>
          </a:p>
        </p:txBody>
      </p:sp>
      <p:sp>
        <p:nvSpPr>
          <p:cNvPr id="6" name="Téglalap 5"/>
          <p:cNvSpPr/>
          <p:nvPr/>
        </p:nvSpPr>
        <p:spPr>
          <a:xfrm>
            <a:off x="457200" y="2416974"/>
            <a:ext cx="8262664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float4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frag_depth_edge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(v2f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) :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SV_Target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hu-HU" sz="1200" dirty="0">
                <a:solidFill>
                  <a:srgbClr val="0000FF"/>
                </a:solidFill>
                <a:latin typeface="Consolas" panose="020B0609020204030204" pitchFamily="49" charset="0"/>
              </a:rPr>
              <a:t>   </a:t>
            </a:r>
            <a:r>
              <a:rPr lang="fr-FR" sz="1200" dirty="0">
                <a:solidFill>
                  <a:srgbClr val="0000FF"/>
                </a:solidFill>
                <a:latin typeface="Consolas" panose="020B0609020204030204" pitchFamily="49" charset="0"/>
              </a:rPr>
              <a:t>float4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 col = tex2D(_MainTex, i.uv);</a:t>
            </a:r>
          </a:p>
          <a:p>
            <a:r>
              <a:rPr lang="hu-HU" sz="1200" dirty="0">
                <a:solidFill>
                  <a:srgbClr val="0000FF"/>
                </a:solidFill>
                <a:latin typeface="Consolas" panose="020B0609020204030204" pitchFamily="49" charset="0"/>
              </a:rPr>
              <a:t>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float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d = Linear01Depth(tex2D(_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CameraDepthTexture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i.uv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).x);</a:t>
            </a:r>
          </a:p>
          <a:p>
            <a:r>
              <a:rPr lang="hu-HU" sz="1200" dirty="0">
                <a:solidFill>
                  <a:srgbClr val="0000FF"/>
                </a:solidFill>
                <a:latin typeface="Consolas" panose="020B0609020204030204" pitchFamily="49" charset="0"/>
              </a:rPr>
              <a:t>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bool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edge =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false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hu-HU" sz="1200" dirty="0">
                <a:solidFill>
                  <a:srgbClr val="0000FF"/>
                </a:solidFill>
                <a:latin typeface="Consolas" panose="020B0609020204030204" pitchFamily="49" charset="0"/>
              </a:rPr>
              <a:t>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float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d_other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= d;</a:t>
            </a:r>
          </a:p>
          <a:p>
            <a:r>
              <a:rPr lang="hu-HU" sz="1200" dirty="0">
                <a:solidFill>
                  <a:srgbClr val="0000FF"/>
                </a:solidFill>
                <a:latin typeface="Consolas" panose="020B0609020204030204" pitchFamily="49" charset="0"/>
              </a:rPr>
              <a:t>   </a:t>
            </a:r>
            <a:r>
              <a:rPr lang="en-US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radius = 3;</a:t>
            </a:r>
          </a:p>
          <a:p>
            <a:r>
              <a:rPr lang="pl-PL" sz="1200" dirty="0">
                <a:solidFill>
                  <a:srgbClr val="0000FF"/>
                </a:solidFill>
                <a:latin typeface="Consolas" panose="020B0609020204030204" pitchFamily="49" charset="0"/>
              </a:rPr>
              <a:t>   for</a:t>
            </a:r>
            <a:r>
              <a:rPr lang="pl-PL" sz="12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pl-PL" sz="12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pl-PL" sz="1200" dirty="0">
                <a:solidFill>
                  <a:srgbClr val="000000"/>
                </a:solidFill>
                <a:latin typeface="Consolas" panose="020B0609020204030204" pitchFamily="49" charset="0"/>
              </a:rPr>
              <a:t> u = -radius / 2; u &lt;= radius / 2; ++u) {</a:t>
            </a:r>
          </a:p>
          <a:p>
            <a:r>
              <a:rPr lang="hu-HU" sz="1200" dirty="0">
                <a:solidFill>
                  <a:srgbClr val="0000FF"/>
                </a:solidFill>
                <a:latin typeface="Consolas" panose="020B0609020204030204" pitchFamily="49" charset="0"/>
              </a:rPr>
              <a:t>  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v = -radius / 2; v &lt;= radius / 2; ++v) {</a:t>
            </a:r>
          </a:p>
          <a:p>
            <a:r>
              <a:rPr lang="hu-HU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d_other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= tex2D(_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CameraDepthTexture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i.uv</a:t>
            </a:r>
            <a:r>
              <a:rPr lang="hu-HU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+ </a:t>
            </a:r>
            <a:endParaRPr lang="hu-HU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hu-HU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float2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(u*_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MainTex_TexelSize.x,v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*_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MainTex_TexelSize.y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)).x;</a:t>
            </a:r>
          </a:p>
          <a:p>
            <a:r>
              <a:rPr lang="hu-HU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d_other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= Linear01Depth(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d_other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hu-HU" sz="1200" dirty="0">
                <a:solidFill>
                  <a:srgbClr val="0000FF"/>
                </a:solidFill>
                <a:latin typeface="Consolas" panose="020B0609020204030204" pitchFamily="49" charset="0"/>
              </a:rPr>
              <a:t>     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(abs(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d_other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- d) &gt; 0.01) edge =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hu-HU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hu-HU" sz="1200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hu-HU" sz="1200" dirty="0">
                <a:solidFill>
                  <a:srgbClr val="0000FF"/>
                </a:solidFill>
                <a:latin typeface="Consolas" panose="020B0609020204030204" pitchFamily="49" charset="0"/>
              </a:rPr>
              <a:t>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(edge)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col.rgb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= 0;</a:t>
            </a:r>
          </a:p>
          <a:p>
            <a:r>
              <a:rPr lang="hu-HU" sz="1200" dirty="0">
                <a:solidFill>
                  <a:srgbClr val="0000FF"/>
                </a:solidFill>
                <a:latin typeface="Consolas" panose="020B0609020204030204" pitchFamily="49" charset="0"/>
              </a:rPr>
              <a:t>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else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col.rgb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= 1;</a:t>
            </a:r>
          </a:p>
          <a:p>
            <a:r>
              <a:rPr lang="hu-HU" sz="1200" dirty="0">
                <a:solidFill>
                  <a:srgbClr val="0000FF"/>
                </a:solidFill>
                <a:latin typeface="Consolas" panose="020B0609020204030204" pitchFamily="49" charset="0"/>
              </a:rPr>
              <a:t>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col;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1200" dirty="0"/>
          </a:p>
        </p:txBody>
      </p:sp>
      <p:pic>
        <p:nvPicPr>
          <p:cNvPr id="5" name="Kép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2219" y="4509120"/>
            <a:ext cx="3014581" cy="2216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0075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385192" y="274638"/>
            <a:ext cx="8507288" cy="1143000"/>
          </a:xfrm>
        </p:spPr>
        <p:txBody>
          <a:bodyPr>
            <a:normAutofit fontScale="90000"/>
          </a:bodyPr>
          <a:lstStyle/>
          <a:p>
            <a:r>
              <a:rPr lang="hu-HU" dirty="0"/>
              <a:t>Képfeldolgozás a grafikus csővezetékben</a:t>
            </a:r>
            <a:endParaRPr lang="en-US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u-HU" sz="1800" dirty="0"/>
              <a:t>3D </a:t>
            </a:r>
            <a:r>
              <a:rPr lang="hu-HU" sz="1800" dirty="0" err="1"/>
              <a:t>pipeline</a:t>
            </a:r>
            <a:r>
              <a:rPr lang="hu-HU" sz="1800" dirty="0"/>
              <a:t> bemenet: </a:t>
            </a:r>
            <a:r>
              <a:rPr lang="hu-HU" sz="1800" dirty="0" err="1"/>
              <a:t>meshek</a:t>
            </a:r>
            <a:r>
              <a:rPr lang="hu-HU" sz="1800" dirty="0"/>
              <a:t> és a materiálok</a:t>
            </a:r>
          </a:p>
          <a:p>
            <a:r>
              <a:rPr lang="hu-HU" sz="1800" dirty="0"/>
              <a:t>A </a:t>
            </a:r>
            <a:r>
              <a:rPr lang="hu-HU" sz="1800" dirty="0" err="1"/>
              <a:t>vertex</a:t>
            </a:r>
            <a:r>
              <a:rPr lang="hu-HU" sz="1800" dirty="0"/>
              <a:t> </a:t>
            </a:r>
            <a:r>
              <a:rPr lang="hu-HU" sz="1800" dirty="0" err="1"/>
              <a:t>shader</a:t>
            </a:r>
            <a:r>
              <a:rPr lang="hu-HU" sz="1800" dirty="0"/>
              <a:t> transzformálja a geometriát, a </a:t>
            </a:r>
            <a:r>
              <a:rPr lang="hu-HU" sz="1800" dirty="0" err="1"/>
              <a:t>fragment</a:t>
            </a:r>
            <a:r>
              <a:rPr lang="hu-HU" sz="1800" dirty="0"/>
              <a:t> </a:t>
            </a:r>
            <a:r>
              <a:rPr lang="hu-HU" sz="1800" dirty="0" err="1"/>
              <a:t>shader</a:t>
            </a:r>
            <a:r>
              <a:rPr lang="hu-HU" sz="1800" dirty="0"/>
              <a:t> számolja az árnyalást</a:t>
            </a:r>
            <a:endParaRPr lang="en-US" sz="1800" dirty="0"/>
          </a:p>
        </p:txBody>
      </p:sp>
      <p:pic>
        <p:nvPicPr>
          <p:cNvPr id="5" name="Picture 2" descr="http://ej.iop.org/images/1742-5468/2009/06/P06016/Full/135420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8720" y="3153145"/>
            <a:ext cx="4505582" cy="242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7796654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Kitekintés</a:t>
            </a:r>
            <a:r>
              <a:rPr lang="en-GB" dirty="0"/>
              <a:t>: s</a:t>
            </a:r>
            <a:r>
              <a:rPr lang="hu-HU" dirty="0"/>
              <a:t>zóródás szimuláció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267544"/>
            <a:ext cx="9067800" cy="5257800"/>
          </a:xfrm>
        </p:spPr>
        <p:txBody>
          <a:bodyPr>
            <a:normAutofit/>
          </a:bodyPr>
          <a:lstStyle/>
          <a:p>
            <a:r>
              <a:rPr lang="en-US" sz="2800" dirty="0"/>
              <a:t>Radiative </a:t>
            </a:r>
            <a:r>
              <a:rPr lang="en-US" sz="2800" dirty="0" err="1"/>
              <a:t>transzport</a:t>
            </a:r>
            <a:r>
              <a:rPr lang="en-US" sz="2800" dirty="0"/>
              <a:t> </a:t>
            </a:r>
            <a:r>
              <a:rPr lang="en-US" sz="2800" dirty="0" err="1"/>
              <a:t>egyenlet</a:t>
            </a:r>
            <a:endParaRPr lang="en-US" sz="2800" dirty="0"/>
          </a:p>
          <a:p>
            <a:r>
              <a:rPr lang="en-US" sz="2800" b="1" dirty="0" err="1"/>
              <a:t>Köd</a:t>
            </a:r>
            <a:r>
              <a:rPr lang="en-US" sz="2800" b="1" dirty="0"/>
              <a:t> </a:t>
            </a:r>
            <a:r>
              <a:rPr lang="en-US" sz="2800" b="1" dirty="0" err="1"/>
              <a:t>közelítés</a:t>
            </a:r>
            <a:r>
              <a:rPr lang="en-US" sz="2800" dirty="0"/>
              <a:t>:      </a:t>
            </a:r>
            <a:r>
              <a:rPr lang="en-US" sz="2800" dirty="0" err="1"/>
              <a:t>konstans</a:t>
            </a:r>
            <a:r>
              <a:rPr lang="en-US" sz="2800" dirty="0"/>
              <a:t>, </a:t>
            </a:r>
            <a:r>
              <a:rPr lang="en-US" sz="2800" dirty="0" err="1"/>
              <a:t>beszóródás</a:t>
            </a:r>
            <a:r>
              <a:rPr lang="en-US" sz="2800" dirty="0"/>
              <a:t> a “</a:t>
            </a:r>
            <a:r>
              <a:rPr lang="en-US" sz="2800" dirty="0" err="1"/>
              <a:t>köd</a:t>
            </a:r>
            <a:r>
              <a:rPr lang="en-US" sz="2800" dirty="0"/>
              <a:t> </a:t>
            </a:r>
            <a:r>
              <a:rPr lang="en-US" sz="2800" dirty="0" err="1"/>
              <a:t>színe</a:t>
            </a:r>
            <a:r>
              <a:rPr lang="en-US" sz="2800" dirty="0"/>
              <a:t>”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48823219"/>
              </p:ext>
            </p:extLst>
          </p:nvPr>
        </p:nvGraphicFramePr>
        <p:xfrm>
          <a:off x="685800" y="2492896"/>
          <a:ext cx="3200401" cy="8297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714320" imgH="444240" progId="Equation.3">
                  <p:embed/>
                </p:oleObj>
              </mc:Choice>
              <mc:Fallback>
                <p:oleObj name="Equation" r:id="rId2" imgW="1714320" imgH="444240" progId="Equation.3">
                  <p:embed/>
                  <p:pic>
                    <p:nvPicPr>
                      <p:cNvPr id="4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" y="2492896"/>
                        <a:ext cx="3200401" cy="82973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46050397"/>
              </p:ext>
            </p:extLst>
          </p:nvPr>
        </p:nvGraphicFramePr>
        <p:xfrm>
          <a:off x="4038600" y="2645296"/>
          <a:ext cx="4724401" cy="649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679480" imgH="368280" progId="Equation.3">
                  <p:embed/>
                </p:oleObj>
              </mc:Choice>
              <mc:Fallback>
                <p:oleObj name="Equation" r:id="rId4" imgW="2679480" imgH="368280" progId="Equation.3">
                  <p:embed/>
                  <p:pic>
                    <p:nvPicPr>
                      <p:cNvPr id="5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38600" y="2645296"/>
                        <a:ext cx="4724401" cy="6493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5" name="Group 24"/>
          <p:cNvGrpSpPr/>
          <p:nvPr/>
        </p:nvGrpSpPr>
        <p:grpSpPr>
          <a:xfrm>
            <a:off x="407987" y="3352800"/>
            <a:ext cx="8507413" cy="3352800"/>
            <a:chOff x="407987" y="3119438"/>
            <a:chExt cx="8567738" cy="3738562"/>
          </a:xfrm>
        </p:grpSpPr>
        <p:pic>
          <p:nvPicPr>
            <p:cNvPr id="6" name="Picture 43" descr="camera copy"/>
            <p:cNvPicPr>
              <a:picLocks noChangeAspect="1" noChangeArrowheads="1"/>
            </p:cNvPicPr>
            <p:nvPr/>
          </p:nvPicPr>
          <p:blipFill>
            <a:blip r:embed="rId6" cstate="print">
              <a:lum bright="-69000" contrast="64000"/>
            </a:blip>
            <a:srcRect/>
            <a:stretch>
              <a:fillRect/>
            </a:stretch>
          </p:blipFill>
          <p:spPr bwMode="auto">
            <a:xfrm>
              <a:off x="739666" y="4062412"/>
              <a:ext cx="1119296" cy="1181207"/>
            </a:xfrm>
            <a:prstGeom prst="rect">
              <a:avLst/>
            </a:prstGeom>
            <a:noFill/>
          </p:spPr>
        </p:pic>
        <p:sp>
          <p:nvSpPr>
            <p:cNvPr id="7" name="Line 44"/>
            <p:cNvSpPr>
              <a:spLocks noChangeShapeType="1"/>
            </p:cNvSpPr>
            <p:nvPr/>
          </p:nvSpPr>
          <p:spPr bwMode="auto">
            <a:xfrm>
              <a:off x="2784475" y="3486150"/>
              <a:ext cx="0" cy="2303463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prstDash val="dash"/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AutoShape 45"/>
            <p:cNvSpPr>
              <a:spLocks noChangeArrowheads="1"/>
            </p:cNvSpPr>
            <p:nvPr/>
          </p:nvSpPr>
          <p:spPr bwMode="auto">
            <a:xfrm>
              <a:off x="3505200" y="3989388"/>
              <a:ext cx="3311525" cy="1584325"/>
            </a:xfrm>
            <a:prstGeom prst="cloudCallout">
              <a:avLst>
                <a:gd name="adj1" fmla="val -23296"/>
                <a:gd name="adj2" fmla="val 44389"/>
              </a:avLst>
            </a:prstGeom>
            <a:solidFill>
              <a:srgbClr val="C0C0C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hu-HU">
                <a:latin typeface="Arial" charset="0"/>
              </a:endParaRPr>
            </a:p>
          </p:txBody>
        </p:sp>
        <p:sp>
          <p:nvSpPr>
            <p:cNvPr id="9" name="Line 46"/>
            <p:cNvSpPr>
              <a:spLocks noChangeShapeType="1"/>
            </p:cNvSpPr>
            <p:nvPr/>
          </p:nvSpPr>
          <p:spPr bwMode="auto">
            <a:xfrm flipH="1" flipV="1">
              <a:off x="1847850" y="4781550"/>
              <a:ext cx="6408737" cy="71438"/>
            </a:xfrm>
            <a:prstGeom prst="line">
              <a:avLst/>
            </a:prstGeom>
            <a:noFill/>
            <a:ln w="57150">
              <a:solidFill>
                <a:schemeClr val="accent2">
                  <a:lumMod val="75000"/>
                </a:schemeClr>
              </a:solidFill>
              <a:prstDash val="sysDot"/>
              <a:round/>
              <a:headEnd/>
              <a:tailEnd type="triangle" w="lg" len="lg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Line 47"/>
            <p:cNvSpPr>
              <a:spLocks noChangeShapeType="1"/>
            </p:cNvSpPr>
            <p:nvPr/>
          </p:nvSpPr>
          <p:spPr bwMode="auto">
            <a:xfrm>
              <a:off x="4008437" y="3557588"/>
              <a:ext cx="0" cy="23050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Line 48"/>
            <p:cNvSpPr>
              <a:spLocks noChangeShapeType="1"/>
            </p:cNvSpPr>
            <p:nvPr/>
          </p:nvSpPr>
          <p:spPr bwMode="auto">
            <a:xfrm>
              <a:off x="6240462" y="3557588"/>
              <a:ext cx="0" cy="23050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AutoShape 49"/>
            <p:cNvSpPr>
              <a:spLocks/>
            </p:cNvSpPr>
            <p:nvPr/>
          </p:nvSpPr>
          <p:spPr bwMode="auto">
            <a:xfrm rot="5400000">
              <a:off x="4979987" y="5105400"/>
              <a:ext cx="288925" cy="2232025"/>
            </a:xfrm>
            <a:prstGeom prst="rightBrace">
              <a:avLst>
                <a:gd name="adj1" fmla="val 0"/>
                <a:gd name="adj2" fmla="val 49144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" name="Line 50"/>
            <p:cNvSpPr>
              <a:spLocks noChangeShapeType="1"/>
            </p:cNvSpPr>
            <p:nvPr/>
          </p:nvSpPr>
          <p:spPr bwMode="auto">
            <a:xfrm flipH="1">
              <a:off x="6745287" y="4205288"/>
              <a:ext cx="1150938" cy="0"/>
            </a:xfrm>
            <a:prstGeom prst="line">
              <a:avLst/>
            </a:prstGeom>
            <a:noFill/>
            <a:ln w="76200" cmpd="tri">
              <a:solidFill>
                <a:srgbClr val="FF0000"/>
              </a:solidFill>
              <a:round/>
              <a:headEnd/>
              <a:tailEnd type="triangle" w="sm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Line 51"/>
            <p:cNvSpPr>
              <a:spLocks noChangeShapeType="1"/>
            </p:cNvSpPr>
            <p:nvPr/>
          </p:nvSpPr>
          <p:spPr bwMode="auto">
            <a:xfrm flipH="1">
              <a:off x="6745287" y="4421188"/>
              <a:ext cx="1150938" cy="0"/>
            </a:xfrm>
            <a:prstGeom prst="line">
              <a:avLst/>
            </a:prstGeom>
            <a:noFill/>
            <a:ln w="76200" cmpd="tri">
              <a:solidFill>
                <a:srgbClr val="FF0000"/>
              </a:solidFill>
              <a:round/>
              <a:headEnd/>
              <a:tailEnd type="triangle" w="sm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Line 52"/>
            <p:cNvSpPr>
              <a:spLocks noChangeShapeType="1"/>
            </p:cNvSpPr>
            <p:nvPr/>
          </p:nvSpPr>
          <p:spPr bwMode="auto">
            <a:xfrm flipH="1">
              <a:off x="6745287" y="4637088"/>
              <a:ext cx="1150938" cy="0"/>
            </a:xfrm>
            <a:prstGeom prst="line">
              <a:avLst/>
            </a:prstGeom>
            <a:noFill/>
            <a:ln w="76200" cmpd="tri">
              <a:solidFill>
                <a:srgbClr val="FF0000"/>
              </a:solidFill>
              <a:round/>
              <a:headEnd/>
              <a:tailEnd type="triangle" w="sm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Line 53"/>
            <p:cNvSpPr>
              <a:spLocks noChangeShapeType="1"/>
            </p:cNvSpPr>
            <p:nvPr/>
          </p:nvSpPr>
          <p:spPr bwMode="auto">
            <a:xfrm flipH="1">
              <a:off x="4729162" y="4637088"/>
              <a:ext cx="574675" cy="720725"/>
            </a:xfrm>
            <a:prstGeom prst="line">
              <a:avLst/>
            </a:prstGeom>
            <a:noFill/>
            <a:ln w="76200" cmpd="tri">
              <a:solidFill>
                <a:srgbClr val="FF0000"/>
              </a:solidFill>
              <a:round/>
              <a:headEnd/>
              <a:tailEnd type="triangle" w="sm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Line 54"/>
            <p:cNvSpPr>
              <a:spLocks noChangeShapeType="1"/>
            </p:cNvSpPr>
            <p:nvPr/>
          </p:nvSpPr>
          <p:spPr bwMode="auto">
            <a:xfrm flipH="1">
              <a:off x="3721100" y="4710113"/>
              <a:ext cx="1150937" cy="0"/>
            </a:xfrm>
            <a:prstGeom prst="line">
              <a:avLst/>
            </a:prstGeom>
            <a:noFill/>
            <a:ln w="76200" cmpd="tri">
              <a:solidFill>
                <a:srgbClr val="FF0000"/>
              </a:solidFill>
              <a:round/>
              <a:headEnd/>
              <a:tailEnd type="triangle" w="sm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Line 55"/>
            <p:cNvSpPr>
              <a:spLocks noChangeShapeType="1"/>
            </p:cNvSpPr>
            <p:nvPr/>
          </p:nvSpPr>
          <p:spPr bwMode="auto">
            <a:xfrm flipH="1">
              <a:off x="5664200" y="3125788"/>
              <a:ext cx="792162" cy="792162"/>
            </a:xfrm>
            <a:prstGeom prst="line">
              <a:avLst/>
            </a:prstGeom>
            <a:noFill/>
            <a:ln w="76200" cmpd="tri">
              <a:solidFill>
                <a:srgbClr val="FF0000"/>
              </a:solidFill>
              <a:round/>
              <a:headEnd/>
              <a:tailEnd type="triangle" w="sm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 Box 56"/>
            <p:cNvSpPr txBox="1">
              <a:spLocks noChangeArrowheads="1"/>
            </p:cNvSpPr>
            <p:nvPr/>
          </p:nvSpPr>
          <p:spPr bwMode="auto">
            <a:xfrm>
              <a:off x="4079875" y="6359525"/>
              <a:ext cx="2232025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hu-HU" i="1">
                  <a:latin typeface="Comic Sans MS" pitchFamily="66" charset="0"/>
                </a:rPr>
                <a:t>path: ds</a:t>
              </a:r>
            </a:p>
          </p:txBody>
        </p:sp>
        <p:sp>
          <p:nvSpPr>
            <p:cNvPr id="20" name="Text Box 57"/>
            <p:cNvSpPr txBox="1">
              <a:spLocks noChangeArrowheads="1"/>
            </p:cNvSpPr>
            <p:nvPr/>
          </p:nvSpPr>
          <p:spPr bwMode="auto">
            <a:xfrm>
              <a:off x="6600825" y="6078538"/>
              <a:ext cx="2374900" cy="7794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hu-HU" i="1">
                  <a:latin typeface="Comic Sans MS" pitchFamily="66" charset="0"/>
                </a:rPr>
                <a:t>Incident radiancia:</a:t>
              </a:r>
            </a:p>
            <a:p>
              <a:pPr>
                <a:spcBef>
                  <a:spcPct val="50000"/>
                </a:spcBef>
              </a:pPr>
              <a:r>
                <a:rPr lang="hu-HU" i="1">
                  <a:latin typeface="Comic Sans MS" pitchFamily="66" charset="0"/>
                </a:rPr>
                <a:t>L(s)</a:t>
              </a:r>
            </a:p>
          </p:txBody>
        </p:sp>
        <p:sp>
          <p:nvSpPr>
            <p:cNvPr id="21" name="Text Box 58"/>
            <p:cNvSpPr txBox="1">
              <a:spLocks noChangeArrowheads="1"/>
            </p:cNvSpPr>
            <p:nvPr/>
          </p:nvSpPr>
          <p:spPr bwMode="auto">
            <a:xfrm>
              <a:off x="1055687" y="6078538"/>
              <a:ext cx="2378075" cy="7794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hu-HU" i="1">
                  <a:latin typeface="Comic Sans MS" pitchFamily="66" charset="0"/>
                </a:rPr>
                <a:t>Outgoing radiancia:</a:t>
              </a:r>
            </a:p>
            <a:p>
              <a:pPr>
                <a:spcBef>
                  <a:spcPct val="50000"/>
                </a:spcBef>
              </a:pPr>
              <a:r>
                <a:rPr lang="hu-HU" i="1">
                  <a:latin typeface="Comic Sans MS" pitchFamily="66" charset="0"/>
                </a:rPr>
                <a:t>L(s+ds)</a:t>
              </a:r>
            </a:p>
          </p:txBody>
        </p:sp>
        <p:sp>
          <p:nvSpPr>
            <p:cNvPr id="22" name="Line 59"/>
            <p:cNvSpPr>
              <a:spLocks noChangeShapeType="1"/>
            </p:cNvSpPr>
            <p:nvPr/>
          </p:nvSpPr>
          <p:spPr bwMode="auto">
            <a:xfrm flipH="1">
              <a:off x="3287712" y="5070475"/>
              <a:ext cx="1150938" cy="0"/>
            </a:xfrm>
            <a:prstGeom prst="line">
              <a:avLst/>
            </a:prstGeom>
            <a:noFill/>
            <a:ln w="76200" cmpd="tri">
              <a:solidFill>
                <a:srgbClr val="FF0000"/>
              </a:solidFill>
              <a:round/>
              <a:headEnd/>
              <a:tailEnd type="triangle" w="sm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 Box 60"/>
            <p:cNvSpPr txBox="1">
              <a:spLocks noChangeArrowheads="1"/>
            </p:cNvSpPr>
            <p:nvPr/>
          </p:nvSpPr>
          <p:spPr bwMode="auto">
            <a:xfrm>
              <a:off x="407987" y="3773488"/>
              <a:ext cx="1008063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hu-HU" i="1">
                  <a:latin typeface="Comic Sans MS" pitchFamily="66" charset="0"/>
                </a:rPr>
                <a:t>Camera</a:t>
              </a:r>
            </a:p>
          </p:txBody>
        </p:sp>
        <p:sp>
          <p:nvSpPr>
            <p:cNvPr id="24" name="Text Box 61"/>
            <p:cNvSpPr txBox="1">
              <a:spLocks noChangeArrowheads="1"/>
            </p:cNvSpPr>
            <p:nvPr/>
          </p:nvSpPr>
          <p:spPr bwMode="auto">
            <a:xfrm>
              <a:off x="2136775" y="3119438"/>
              <a:ext cx="1223962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hu-HU" i="1">
                  <a:latin typeface="Comic Sans MS" pitchFamily="66" charset="0"/>
                </a:rPr>
                <a:t>screen</a:t>
              </a:r>
            </a:p>
          </p:txBody>
        </p:sp>
      </p:grpSp>
      <p:graphicFrame>
        <p:nvGraphicFramePr>
          <p:cNvPr id="26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61204491"/>
              </p:ext>
            </p:extLst>
          </p:nvPr>
        </p:nvGraphicFramePr>
        <p:xfrm>
          <a:off x="2571246" y="1788172"/>
          <a:ext cx="436106" cy="5607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77480" imgH="228600" progId="Equation.3">
                  <p:embed/>
                </p:oleObj>
              </mc:Choice>
              <mc:Fallback>
                <p:oleObj name="Equation" r:id="rId7" imgW="17748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571246" y="1788172"/>
                        <a:ext cx="436106" cy="5607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3349229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Köd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603601" y="1419032"/>
            <a:ext cx="7426779" cy="4351338"/>
          </a:xfrm>
        </p:spPr>
        <p:txBody>
          <a:bodyPr>
            <a:noAutofit/>
          </a:bodyPr>
          <a:lstStyle/>
          <a:p>
            <a:r>
              <a:rPr lang="hu-HU" sz="2400" dirty="0"/>
              <a:t>A mélység alapján összekeverjük a kirajzolt színt a köd színével</a:t>
            </a:r>
          </a:p>
          <a:p>
            <a:r>
              <a:rPr lang="hu-HU" sz="2400" dirty="0"/>
              <a:t>Tipp: vegyük kisebbre a kamera távoli vágósíkját</a:t>
            </a:r>
          </a:p>
        </p:txBody>
      </p:sp>
      <p:pic>
        <p:nvPicPr>
          <p:cNvPr id="5" name="Kép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8144" y="4509120"/>
            <a:ext cx="2955550" cy="2144969"/>
          </a:xfrm>
          <a:prstGeom prst="rect">
            <a:avLst/>
          </a:prstGeom>
        </p:spPr>
      </p:pic>
      <p:sp>
        <p:nvSpPr>
          <p:cNvPr id="6" name="Téglalap 5"/>
          <p:cNvSpPr/>
          <p:nvPr/>
        </p:nvSpPr>
        <p:spPr>
          <a:xfrm>
            <a:off x="395536" y="3284984"/>
            <a:ext cx="856895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float4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frag_depth_fog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(v2f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 :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SV_Target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hu-HU" dirty="0">
                <a:solidFill>
                  <a:srgbClr val="0000FF"/>
                </a:solidFill>
                <a:latin typeface="Consolas" panose="020B0609020204030204" pitchFamily="49" charset="0"/>
              </a:rPr>
              <a:t>   </a:t>
            </a:r>
            <a:r>
              <a:rPr lang="fr-FR" dirty="0">
                <a:solidFill>
                  <a:srgbClr val="0000FF"/>
                </a:solidFill>
                <a:latin typeface="Consolas" panose="020B0609020204030204" pitchFamily="49" charset="0"/>
              </a:rPr>
              <a:t>float4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col = tex2D(_MainTex, i.uv);</a:t>
            </a:r>
          </a:p>
          <a:p>
            <a:r>
              <a:rPr lang="hu-HU" dirty="0">
                <a:solidFill>
                  <a:srgbClr val="0000FF"/>
                </a:solidFill>
                <a:latin typeface="Consolas" panose="020B0609020204030204" pitchFamily="49" charset="0"/>
              </a:rPr>
              <a:t>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float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d = Linear01Depth(tex2D(_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CameraDepthTexture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i.uv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).x);</a:t>
            </a:r>
          </a:p>
          <a:p>
            <a:r>
              <a:rPr lang="hu-HU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col = lerp(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float4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(fogColor,1),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col,exp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(-d));</a:t>
            </a:r>
          </a:p>
          <a:p>
            <a:r>
              <a:rPr lang="hu-HU" dirty="0">
                <a:solidFill>
                  <a:srgbClr val="0000FF"/>
                </a:solidFill>
                <a:latin typeface="Consolas" panose="020B0609020204030204" pitchFamily="49" charset="0"/>
              </a:rPr>
              <a:t>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col;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dirty="0"/>
          </a:p>
        </p:txBody>
      </p:sp>
      <p:sp>
        <p:nvSpPr>
          <p:cNvPr id="7" name="Téglalap 6"/>
          <p:cNvSpPr/>
          <p:nvPr/>
        </p:nvSpPr>
        <p:spPr>
          <a:xfrm>
            <a:off x="381598" y="2826802"/>
            <a:ext cx="22108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float3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fogColor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246823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Mélységélesség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Ha a kamerában van lencse is, csak egy adott mélységben lévő dolgokat látunk élesen, ettől távolodva egyre elhomályosodik minden</a:t>
            </a:r>
          </a:p>
          <a:p>
            <a:r>
              <a:rPr lang="hu-HU" dirty="0"/>
              <a:t>Egyszerű implementáció: mossuk el a képet, a mélység alapján interpoláljunk az eredeti és az elmosott kép között</a:t>
            </a:r>
          </a:p>
        </p:txBody>
      </p:sp>
      <p:pic>
        <p:nvPicPr>
          <p:cNvPr id="1026" name="Picture 2" descr="Circle of Confusion Diagra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3266" y="4808562"/>
            <a:ext cx="4524375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68124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Mélységélesség </a:t>
            </a:r>
            <a:r>
              <a:rPr lang="hu-HU" dirty="0" err="1"/>
              <a:t>shader</a:t>
            </a:r>
            <a:endParaRPr lang="hu-HU" dirty="0"/>
          </a:p>
        </p:txBody>
      </p:sp>
      <p:sp>
        <p:nvSpPr>
          <p:cNvPr id="4" name="Téglalap 3"/>
          <p:cNvSpPr/>
          <p:nvPr/>
        </p:nvSpPr>
        <p:spPr>
          <a:xfrm>
            <a:off x="323528" y="1316954"/>
            <a:ext cx="271741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float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focalDistance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hu-HU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float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gamma;</a:t>
            </a:r>
            <a:endParaRPr lang="en-US" dirty="0"/>
          </a:p>
        </p:txBody>
      </p:sp>
      <p:sp>
        <p:nvSpPr>
          <p:cNvPr id="6" name="Téglalap 5"/>
          <p:cNvSpPr/>
          <p:nvPr/>
        </p:nvSpPr>
        <p:spPr>
          <a:xfrm>
            <a:off x="355576" y="1940054"/>
            <a:ext cx="8496944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float4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frag_dof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(v2f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 :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SV_Target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hu-HU" dirty="0">
                <a:solidFill>
                  <a:srgbClr val="0000FF"/>
                </a:solidFill>
                <a:latin typeface="Consolas" panose="020B0609020204030204" pitchFamily="49" charset="0"/>
              </a:rPr>
              <a:t>   </a:t>
            </a:r>
            <a:r>
              <a:rPr lang="fr-FR" dirty="0">
                <a:solidFill>
                  <a:srgbClr val="0000FF"/>
                </a:solidFill>
                <a:latin typeface="Consolas" panose="020B0609020204030204" pitchFamily="49" charset="0"/>
              </a:rPr>
              <a:t>float4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 col = tex2D(_MainTex, i.uv);</a:t>
            </a:r>
          </a:p>
          <a:p>
            <a:r>
              <a:rPr lang="hu-HU" dirty="0">
                <a:solidFill>
                  <a:srgbClr val="0000FF"/>
                </a:solidFill>
                <a:latin typeface="Consolas" panose="020B0609020204030204" pitchFamily="49" charset="0"/>
              </a:rPr>
              <a:t>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float4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blurredCol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float4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(0, 0, 0, 0);</a:t>
            </a:r>
          </a:p>
          <a:p>
            <a:r>
              <a:rPr lang="hu-HU" dirty="0">
                <a:solidFill>
                  <a:srgbClr val="0000FF"/>
                </a:solidFill>
                <a:latin typeface="Consolas" panose="020B0609020204030204" pitchFamily="49" charset="0"/>
              </a:rPr>
              <a:t>   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radius = 7;</a:t>
            </a:r>
          </a:p>
          <a:p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   for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u = -radius / 2; u &lt;= radius / 2; ++u) {</a:t>
            </a:r>
          </a:p>
          <a:p>
            <a:r>
              <a:rPr lang="hu-HU" dirty="0">
                <a:solidFill>
                  <a:srgbClr val="0000FF"/>
                </a:solidFill>
                <a:latin typeface="Consolas" panose="020B0609020204030204" pitchFamily="49" charset="0"/>
              </a:rPr>
              <a:t>  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v = -radius / 2; v &lt;= radius / 2; ++v) {</a:t>
            </a:r>
          </a:p>
          <a:p>
            <a:r>
              <a:rPr lang="hu-HU" dirty="0">
                <a:solidFill>
                  <a:srgbClr val="000000"/>
                </a:solidFill>
                <a:latin typeface="Consolas" panose="020B0609020204030204" pitchFamily="49" charset="0"/>
              </a:rPr>
              <a:t>     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blurredCol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+= tex2D(_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MainTex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i.uv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+</a:t>
            </a:r>
          </a:p>
          <a:p>
            <a:r>
              <a:rPr lang="hu-HU" dirty="0">
                <a:solidFill>
                  <a:srgbClr val="0000FF"/>
                </a:solidFill>
                <a:latin typeface="Consolas" panose="020B0609020204030204" pitchFamily="49" charset="0"/>
              </a:rPr>
              <a:t>     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float2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(u*_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MainTex_TexelSize.x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v*_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MainTex_TexelSize.x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  <a:p>
            <a:r>
              <a:rPr lang="hu-HU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hu-HU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hu-HU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blurredCol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/= 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float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)radius*radius;</a:t>
            </a:r>
          </a:p>
          <a:p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hu-HU" dirty="0">
                <a:solidFill>
                  <a:srgbClr val="0000FF"/>
                </a:solidFill>
                <a:latin typeface="Consolas" panose="020B0609020204030204" pitchFamily="49" charset="0"/>
              </a:rPr>
              <a:t>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float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d = Linear01Depth(tex2D(_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CameraDepthTexture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i.uv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).x);</a:t>
            </a:r>
          </a:p>
          <a:p>
            <a:r>
              <a:rPr lang="hu-HU" dirty="0">
                <a:solidFill>
                  <a:srgbClr val="0000FF"/>
                </a:solidFill>
                <a:latin typeface="Consolas" panose="020B0609020204030204" pitchFamily="49" charset="0"/>
              </a:rPr>
              <a:t>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float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f_dist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abs(d -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focalDistance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hu-HU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col = lerp(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col,blurredCol,min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f_dist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* gamma * 10,1));</a:t>
            </a:r>
          </a:p>
          <a:p>
            <a:r>
              <a:rPr lang="hu-HU" dirty="0">
                <a:solidFill>
                  <a:srgbClr val="0000FF"/>
                </a:solidFill>
                <a:latin typeface="Consolas" panose="020B0609020204030204" pitchFamily="49" charset="0"/>
              </a:rPr>
              <a:t>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col;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764687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Mélységélesség teszt</a:t>
            </a:r>
            <a:endParaRPr lang="en-US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u-HU" sz="2800" dirty="0"/>
              <a:t>Camera.</a:t>
            </a:r>
            <a:r>
              <a:rPr lang="en-US" sz="2800" dirty="0" err="1"/>
              <a:t>farClipPlane</a:t>
            </a:r>
            <a:r>
              <a:rPr lang="hu-HU" sz="2800" dirty="0"/>
              <a:t> = 500, gamma = 0.5</a:t>
            </a:r>
            <a:endParaRPr lang="en-US" sz="2800" dirty="0"/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2784901"/>
            <a:ext cx="3912763" cy="2876347"/>
          </a:xfrm>
          <a:prstGeom prst="rect">
            <a:avLst/>
          </a:prstGeom>
        </p:spPr>
      </p:pic>
      <p:pic>
        <p:nvPicPr>
          <p:cNvPr id="5" name="Kép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2512" y="2784901"/>
            <a:ext cx="3921937" cy="2876347"/>
          </a:xfrm>
          <a:prstGeom prst="rect">
            <a:avLst/>
          </a:prstGeom>
        </p:spPr>
      </p:pic>
      <p:sp>
        <p:nvSpPr>
          <p:cNvPr id="6" name="Szövegdoboz 5"/>
          <p:cNvSpPr txBox="1"/>
          <p:nvPr/>
        </p:nvSpPr>
        <p:spPr>
          <a:xfrm>
            <a:off x="1415813" y="5756831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 err="1"/>
              <a:t>focalDistance</a:t>
            </a:r>
            <a:r>
              <a:rPr lang="hu-HU" dirty="0"/>
              <a:t> = 0.1</a:t>
            </a:r>
            <a:endParaRPr lang="en-US" dirty="0"/>
          </a:p>
        </p:txBody>
      </p:sp>
      <p:sp>
        <p:nvSpPr>
          <p:cNvPr id="7" name="Szövegdoboz 6"/>
          <p:cNvSpPr txBox="1"/>
          <p:nvPr/>
        </p:nvSpPr>
        <p:spPr>
          <a:xfrm>
            <a:off x="5635368" y="5725224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 err="1"/>
              <a:t>focalDistance</a:t>
            </a:r>
            <a:r>
              <a:rPr lang="hu-HU" dirty="0"/>
              <a:t> = 0.5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643609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457200" y="2786066"/>
            <a:ext cx="8229600" cy="1143000"/>
          </a:xfrm>
        </p:spPr>
        <p:txBody>
          <a:bodyPr/>
          <a:lstStyle/>
          <a:p>
            <a:r>
              <a:rPr lang="en-US" dirty="0" err="1"/>
              <a:t>Vége</a:t>
            </a:r>
            <a:endParaRPr lang="hu-HU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3194</TotalTime>
  <Words>6767</Words>
  <Application>Microsoft Office PowerPoint</Application>
  <PresentationFormat>On-screen Show (4:3)</PresentationFormat>
  <Paragraphs>1097</Paragraphs>
  <Slides>95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95</vt:i4>
      </vt:variant>
    </vt:vector>
  </HeadingPairs>
  <TitlesOfParts>
    <vt:vector size="101" baseType="lpstr">
      <vt:lpstr>Arial</vt:lpstr>
      <vt:lpstr>Calibri</vt:lpstr>
      <vt:lpstr>Comic Sans MS</vt:lpstr>
      <vt:lpstr>Consolas</vt:lpstr>
      <vt:lpstr>Office-téma</vt:lpstr>
      <vt:lpstr>Equation</vt:lpstr>
      <vt:lpstr>Post Processing Effektek</vt:lpstr>
      <vt:lpstr>Rendering pipeline</vt:lpstr>
      <vt:lpstr>Objektumtér vs Képtér</vt:lpstr>
      <vt:lpstr>Objektumtér vs Képtér</vt:lpstr>
      <vt:lpstr>PowerPoint Presentation</vt:lpstr>
      <vt:lpstr>PowerPoint Presentation</vt:lpstr>
      <vt:lpstr>Post processing játékmotorokban</vt:lpstr>
      <vt:lpstr>Post processing játékmotorokban</vt:lpstr>
      <vt:lpstr>Képfeldolgozás a grafikus csővezetékben</vt:lpstr>
      <vt:lpstr>PowerPoint Presentation</vt:lpstr>
      <vt:lpstr>Fullscreen-quad</vt:lpstr>
      <vt:lpstr>PowerPoint Presentation</vt:lpstr>
      <vt:lpstr>Post processing Unityben</vt:lpstr>
      <vt:lpstr>Ősosztály utófeldolgozási effektekhez</vt:lpstr>
      <vt:lpstr>Ősosztály utófeldolgozási effektekhez</vt:lpstr>
      <vt:lpstr>Ősosztály utófeldolgozási effektekhez</vt:lpstr>
      <vt:lpstr>Példa effekt: luminancia kvantálás</vt:lpstr>
      <vt:lpstr>Shaderek importálása buildelésnél</vt:lpstr>
      <vt:lpstr>Próba</vt:lpstr>
      <vt:lpstr>Shader sablon</vt:lpstr>
      <vt:lpstr>Shader sablon</vt:lpstr>
      <vt:lpstr>Milyen gyors a grafikus kártya?</vt:lpstr>
      <vt:lpstr>Milyen gyors a grafikus kártya?</vt:lpstr>
      <vt:lpstr>Luminancia</vt:lpstr>
      <vt:lpstr>Luminancia</vt:lpstr>
      <vt:lpstr>Luminancia kvantálás</vt:lpstr>
      <vt:lpstr>Luminancia kvantálás</vt:lpstr>
      <vt:lpstr>Paraméterátadás</vt:lpstr>
      <vt:lpstr>Paraméterátadás</vt:lpstr>
      <vt:lpstr>Luminancia szintek</vt:lpstr>
      <vt:lpstr>Színkorrekció HSV-ben</vt:lpstr>
      <vt:lpstr>Színkorrekció HSV-ben: C# szkript</vt:lpstr>
      <vt:lpstr>Színkorrekció HSV-ben: C# szkript</vt:lpstr>
      <vt:lpstr>Színkorrekció HSV-ben: Shader</vt:lpstr>
      <vt:lpstr>Színkorrekció HSV-ben: Shader</vt:lpstr>
      <vt:lpstr>Színkorrekció HSV-ben: Shader</vt:lpstr>
      <vt:lpstr>Színkorrekció HSV-ben: Shader</vt:lpstr>
      <vt:lpstr>Színkorrekció HSV-ben: Shader</vt:lpstr>
      <vt:lpstr>Színkorrekció HSV-ben: Próba</vt:lpstr>
      <vt:lpstr>Textúra koordináta</vt:lpstr>
      <vt:lpstr>Textúra koordináta torzítás</vt:lpstr>
      <vt:lpstr>Úszó textúra</vt:lpstr>
      <vt:lpstr>Hasonló standard effektek</vt:lpstr>
      <vt:lpstr>Radiális irányú csillapítás</vt:lpstr>
      <vt:lpstr>Csillapítás: C# szkript módosítások</vt:lpstr>
      <vt:lpstr>Csillapítás: C# szkript módosítások</vt:lpstr>
      <vt:lpstr>Shader variáns</vt:lpstr>
      <vt:lpstr>Shader változtatások</vt:lpstr>
      <vt:lpstr>Csillapítás, 1. verzió</vt:lpstr>
      <vt:lpstr>Teszt</vt:lpstr>
      <vt:lpstr>Teszt</vt:lpstr>
      <vt:lpstr>Csillapítás, 2. verzió</vt:lpstr>
      <vt:lpstr>Csillapítás, 3. verzió</vt:lpstr>
      <vt:lpstr>Csillapítás, 3. verzió</vt:lpstr>
      <vt:lpstr>Csillapítás teszt</vt:lpstr>
      <vt:lpstr>Színkorrekció radiális csillapítással</vt:lpstr>
      <vt:lpstr>Teszt</vt:lpstr>
      <vt:lpstr>Objektumkövetés csillapítással</vt:lpstr>
      <vt:lpstr>Objektumkövetés csillapítással</vt:lpstr>
      <vt:lpstr>Teszt</vt:lpstr>
      <vt:lpstr>Teszt</vt:lpstr>
      <vt:lpstr>Konvolúció</vt:lpstr>
      <vt:lpstr>Konvolúció: C# szkript</vt:lpstr>
      <vt:lpstr>Konvolúció: shader</vt:lpstr>
      <vt:lpstr>Konvolúció: shader</vt:lpstr>
      <vt:lpstr>Konvolúció: shader</vt:lpstr>
      <vt:lpstr>Konvolúció: élesítés</vt:lpstr>
      <vt:lpstr>Élesítés (Unsharp masking)</vt:lpstr>
      <vt:lpstr>Laplace operátor</vt:lpstr>
      <vt:lpstr>Példa: Witcher 3</vt:lpstr>
      <vt:lpstr>Példa : Witcher 3, sharpen on</vt:lpstr>
      <vt:lpstr>Példa : Witcher 3, sharpen off</vt:lpstr>
      <vt:lpstr>Teszt: dobozszűrő</vt:lpstr>
      <vt:lpstr>Teszt: dobozszűrő</vt:lpstr>
      <vt:lpstr>Kernel méret, C#</vt:lpstr>
      <vt:lpstr>Milyen gyors a grafikus kártya?</vt:lpstr>
      <vt:lpstr>Multi-pass effektek</vt:lpstr>
      <vt:lpstr>Multi-pass shader</vt:lpstr>
      <vt:lpstr>Multi-pass shader</vt:lpstr>
      <vt:lpstr>Multi-pass shader</vt:lpstr>
      <vt:lpstr>Multi-pass effect, C# script, v. 1</vt:lpstr>
      <vt:lpstr>Multi-pass effect, C# script, v. 2</vt:lpstr>
      <vt:lpstr>Multi-pass effect, C# script, v. 2</vt:lpstr>
      <vt:lpstr>Multi-pass effect, C# script, v. 2</vt:lpstr>
      <vt:lpstr>Függőleges tükrözés</vt:lpstr>
      <vt:lpstr>Feladat</vt:lpstr>
      <vt:lpstr>Mélységalapú effektek</vt:lpstr>
      <vt:lpstr>Mélységkirajzoló shader</vt:lpstr>
      <vt:lpstr>Mélységalapú éldetektálás</vt:lpstr>
      <vt:lpstr>Kitekintés: szóródás szimuláció</vt:lpstr>
      <vt:lpstr>Köd</vt:lpstr>
      <vt:lpstr>Mélységélesség</vt:lpstr>
      <vt:lpstr>Mélységélesség shader</vt:lpstr>
      <vt:lpstr>Mélységélesség teszt</vt:lpstr>
      <vt:lpstr>Vége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Plakátok, részecskerendszerek</dc:title>
  <dc:creator>Gumi</dc:creator>
  <cp:lastModifiedBy>Akos Rittgasszer</cp:lastModifiedBy>
  <cp:revision>177</cp:revision>
  <dcterms:modified xsi:type="dcterms:W3CDTF">2022-11-14T14:23:59Z</dcterms:modified>
</cp:coreProperties>
</file>